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3" r:id="rId2"/>
    <p:sldId id="308" r:id="rId3"/>
    <p:sldId id="469" r:id="rId4"/>
    <p:sldId id="327" r:id="rId5"/>
    <p:sldId id="378" r:id="rId6"/>
    <p:sldId id="413" r:id="rId7"/>
    <p:sldId id="414" r:id="rId8"/>
    <p:sldId id="382" r:id="rId9"/>
    <p:sldId id="415" r:id="rId10"/>
    <p:sldId id="416" r:id="rId11"/>
    <p:sldId id="418" r:id="rId12"/>
    <p:sldId id="419" r:id="rId13"/>
    <p:sldId id="420" r:id="rId14"/>
    <p:sldId id="421" r:id="rId15"/>
    <p:sldId id="422" r:id="rId16"/>
    <p:sldId id="297" r:id="rId17"/>
    <p:sldId id="300" r:id="rId18"/>
    <p:sldId id="298" r:id="rId19"/>
    <p:sldId id="305" r:id="rId20"/>
    <p:sldId id="299" r:id="rId21"/>
    <p:sldId id="301" r:id="rId22"/>
    <p:sldId id="302" r:id="rId23"/>
    <p:sldId id="464" r:id="rId24"/>
    <p:sldId id="465" r:id="rId25"/>
    <p:sldId id="466" r:id="rId26"/>
    <p:sldId id="467" r:id="rId27"/>
    <p:sldId id="468" r:id="rId28"/>
    <p:sldId id="473" r:id="rId29"/>
    <p:sldId id="474" r:id="rId30"/>
    <p:sldId id="472" r:id="rId31"/>
    <p:sldId id="461" r:id="rId32"/>
    <p:sldId id="278" r:id="rId33"/>
    <p:sldId id="279" r:id="rId34"/>
    <p:sldId id="475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E5"/>
    <a:srgbClr val="22284E"/>
    <a:srgbClr val="FFD200"/>
    <a:srgbClr val="37427F"/>
    <a:srgbClr val="5F64A2"/>
    <a:srgbClr val="BDC3DF"/>
    <a:srgbClr val="F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0"/>
    <p:restoredTop sz="94843"/>
  </p:normalViewPr>
  <p:slideViewPr>
    <p:cSldViewPr>
      <p:cViewPr>
        <p:scale>
          <a:sx n="150" d="100"/>
          <a:sy n="150" d="100"/>
        </p:scale>
        <p:origin x="146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21:56:1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24575,'-31'94'0,"17"-46"0,-2 1 0,-7 8 0,0-3 0,1 11 0,2-26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C1899E78-52C5-DF4B-8DED-AC0C9183BA10}" type="slidenum">
              <a:rPr lang="pt-BR" altLang="pt-BR" sz="1300"/>
              <a:pPr eaLnBrk="1" hangingPunct="1"/>
              <a:t>5</a:t>
            </a:fld>
            <a:endParaRPr lang="pt-BR" altLang="pt-BR" sz="13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50863"/>
            <a:ext cx="4876800" cy="27432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43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A91FACB-9A7C-864F-B565-C751DDA85591}" type="slidenum">
              <a:rPr lang="pt-BR" altLang="pt-BR" sz="1300"/>
              <a:pPr eaLnBrk="1" hangingPunct="1"/>
              <a:t>26</a:t>
            </a:fld>
            <a:endParaRPr lang="pt-BR" altLang="pt-BR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8862" cy="27400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2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A60E559-B77F-2C45-AB73-97F9CCD01085}" type="slidenum">
              <a:rPr lang="pt-BR" altLang="pt-BR" sz="1300"/>
              <a:pPr eaLnBrk="1" hangingPunct="1"/>
              <a:t>6</a:t>
            </a:fld>
            <a:endParaRPr lang="pt-BR" altLang="pt-BR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8550" y="550863"/>
            <a:ext cx="4870450" cy="2740025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21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D2BAF19-AF29-E240-A0E2-A9BAAB912A34}" type="slidenum">
              <a:rPr lang="pt-BR" altLang="pt-BR" sz="1300"/>
              <a:pPr eaLnBrk="1" hangingPunct="1"/>
              <a:t>9</a:t>
            </a:fld>
            <a:endParaRPr lang="pt-BR" altLang="pt-BR" sz="13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8550" y="550863"/>
            <a:ext cx="4870450" cy="2740025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95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837B09C-F8B7-0741-B672-9731CCC8CA37}" type="slidenum">
              <a:rPr lang="pt-BR" altLang="pt-BR" sz="1300"/>
              <a:pPr eaLnBrk="1" hangingPunct="1"/>
              <a:t>10</a:t>
            </a:fld>
            <a:endParaRPr lang="pt-BR" altLang="pt-BR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7275" cy="2740025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0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B06E53F-78F6-5B4B-BEEB-AF77F33CBB48}" type="slidenum">
              <a:rPr lang="pt-BR" altLang="pt-BR" sz="1300"/>
              <a:pPr eaLnBrk="1" hangingPunct="1"/>
              <a:t>11</a:t>
            </a:fld>
            <a:endParaRPr lang="pt-BR" altLang="pt-BR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7275" cy="2740025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9CE5C3F-92EA-9F48-A425-AC978F7C29E0}" type="slidenum">
              <a:rPr lang="pt-BR" altLang="pt-BR" sz="1300"/>
              <a:pPr eaLnBrk="1" hangingPunct="1"/>
              <a:t>12</a:t>
            </a:fld>
            <a:endParaRPr lang="pt-BR" altLang="pt-BR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7275" cy="274002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0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4ACC52F9-4673-794B-89A7-BF48A4EB5F1C}" type="slidenum">
              <a:rPr lang="pt-BR" altLang="pt-BR" sz="1300"/>
              <a:pPr eaLnBrk="1" hangingPunct="1"/>
              <a:t>13</a:t>
            </a:fld>
            <a:endParaRPr lang="pt-BR" altLang="pt-BR" sz="13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7275" cy="2740025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3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94B9488-3328-2E4D-9904-EC10AFF96FC9}" type="slidenum">
              <a:rPr lang="pt-BR" altLang="pt-BR" sz="1300"/>
              <a:pPr eaLnBrk="1" hangingPunct="1"/>
              <a:t>24</a:t>
            </a:fld>
            <a:endParaRPr lang="pt-BR" altLang="pt-BR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8862" cy="274002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4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B52AD25-1727-1E45-BAB1-CCCE0C93C295}" type="slidenum">
              <a:rPr lang="pt-BR" altLang="pt-BR" sz="1300"/>
              <a:pPr eaLnBrk="1" hangingPunct="1"/>
              <a:t>25</a:t>
            </a:fld>
            <a:endParaRPr lang="pt-BR" altLang="pt-BR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70138" y="550863"/>
            <a:ext cx="4868862" cy="27400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8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64A2"/>
            </a:gs>
            <a:gs pos="100000">
              <a:srgbClr val="37427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rgbClr val="37427F"/>
            </a:gs>
            <a:gs pos="100000">
              <a:srgbClr val="5F64A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1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e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/index.php?title=American_Statistician&amp;action=edit&amp;redlink=1" TargetMode="External"/><Relationship Id="rId2" Type="http://schemas.openxmlformats.org/officeDocument/2006/relationships/hyperlink" Target="http://links.jstor.org/sici?sici=0003-1305%28197302%2927%3A1%3C17%3AGISA%3E2.0.CO%3B2-J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2833" y="4852988"/>
            <a:ext cx="10360501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4346" y="5760480"/>
            <a:ext cx="10360501" cy="47257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Prof. Jean Paul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Barddal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98612" y="1314360"/>
            <a:ext cx="9131970" cy="2502570"/>
            <a:chOff x="1598612" y="1066800"/>
            <a:chExt cx="9131970" cy="2502570"/>
          </a:xfrm>
        </p:grpSpPr>
        <p:grpSp>
          <p:nvGrpSpPr>
            <p:cNvPr id="29" name="Group 28"/>
            <p:cNvGrpSpPr/>
            <p:nvPr/>
          </p:nvGrpSpPr>
          <p:grpSpPr>
            <a:xfrm>
              <a:off x="8228012" y="1066800"/>
              <a:ext cx="2502570" cy="2502570"/>
              <a:chOff x="1141412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8" name="Oval 27"/>
              <p:cNvSpPr/>
              <p:nvPr/>
            </p:nvSpPr>
            <p:spPr>
              <a:xfrm>
                <a:off x="1141412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525751" y="1630280"/>
                <a:ext cx="1733892" cy="1375610"/>
                <a:chOff x="1251284" y="1241218"/>
                <a:chExt cx="5694948" cy="1758656"/>
              </a:xfrm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1251284" y="1549273"/>
                  <a:ext cx="5694948" cy="1450601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463" h="433137">
                      <a:moveTo>
                        <a:pt x="0" y="433137"/>
                      </a:moveTo>
                      <a:lnTo>
                        <a:pt x="256674" y="288758"/>
                      </a:lnTo>
                      <a:lnTo>
                        <a:pt x="465221" y="352926"/>
                      </a:lnTo>
                      <a:lnTo>
                        <a:pt x="609600" y="144379"/>
                      </a:lnTo>
                      <a:lnTo>
                        <a:pt x="946484" y="288758"/>
                      </a:lnTo>
                      <a:lnTo>
                        <a:pt x="1251284" y="48126"/>
                      </a:lnTo>
                      <a:lnTo>
                        <a:pt x="1395663" y="144379"/>
                      </a:lnTo>
                      <a:lnTo>
                        <a:pt x="1700463" y="0"/>
                      </a:lnTo>
                      <a:lnTo>
                        <a:pt x="1700463" y="0"/>
                      </a:lnTo>
                    </a:path>
                  </a:pathLst>
                </a:custGeom>
                <a:ln w="57150">
                  <a:solidFill>
                    <a:srgbClr val="EB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1251284" y="1241218"/>
                  <a:ext cx="5678906" cy="1686539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296621 h 352926"/>
                    <a:gd name="connsiteX1" fmla="*/ 256674 w 1700463"/>
                    <a:gd name="connsiteY1" fmla="*/ 288758 h 352926"/>
                    <a:gd name="connsiteX2" fmla="*/ 465221 w 1700463"/>
                    <a:gd name="connsiteY2" fmla="*/ 352926 h 352926"/>
                    <a:gd name="connsiteX3" fmla="*/ 609600 w 1700463"/>
                    <a:gd name="connsiteY3" fmla="*/ 144379 h 352926"/>
                    <a:gd name="connsiteX4" fmla="*/ 946484 w 1700463"/>
                    <a:gd name="connsiteY4" fmla="*/ 288758 h 352926"/>
                    <a:gd name="connsiteX5" fmla="*/ 1251284 w 1700463"/>
                    <a:gd name="connsiteY5" fmla="*/ 48126 h 352926"/>
                    <a:gd name="connsiteX6" fmla="*/ 1395663 w 1700463"/>
                    <a:gd name="connsiteY6" fmla="*/ 144379 h 352926"/>
                    <a:gd name="connsiteX7" fmla="*/ 1700463 w 1700463"/>
                    <a:gd name="connsiteY7" fmla="*/ 0 h 352926"/>
                    <a:gd name="connsiteX8" fmla="*/ 1700463 w 1700463"/>
                    <a:gd name="connsiteY8" fmla="*/ 0 h 352926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09600 w 1700463"/>
                    <a:gd name="connsiteY3" fmla="*/ 144379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33550 w 1700463"/>
                    <a:gd name="connsiteY3" fmla="*/ 297660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0" fmla="*/ 0 w 1695673"/>
                    <a:gd name="connsiteY0" fmla="*/ 331123 h 503586"/>
                    <a:gd name="connsiteX1" fmla="*/ 256674 w 1695673"/>
                    <a:gd name="connsiteY1" fmla="*/ 323260 h 503586"/>
                    <a:gd name="connsiteX2" fmla="*/ 476473 w 1695673"/>
                    <a:gd name="connsiteY2" fmla="*/ 503586 h 503586"/>
                    <a:gd name="connsiteX3" fmla="*/ 633550 w 1695673"/>
                    <a:gd name="connsiteY3" fmla="*/ 332162 h 503586"/>
                    <a:gd name="connsiteX4" fmla="*/ 946484 w 1695673"/>
                    <a:gd name="connsiteY4" fmla="*/ 323260 h 503586"/>
                    <a:gd name="connsiteX5" fmla="*/ 1159550 w 1695673"/>
                    <a:gd name="connsiteY5" fmla="*/ 0 h 503586"/>
                    <a:gd name="connsiteX6" fmla="*/ 1395663 w 1695673"/>
                    <a:gd name="connsiteY6" fmla="*/ 178881 h 503586"/>
                    <a:gd name="connsiteX7" fmla="*/ 1695673 w 1695673"/>
                    <a:gd name="connsiteY7" fmla="*/ 187783 h 50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95673" h="503586">
                      <a:moveTo>
                        <a:pt x="0" y="331123"/>
                      </a:moveTo>
                      <a:lnTo>
                        <a:pt x="256674" y="323260"/>
                      </a:lnTo>
                      <a:lnTo>
                        <a:pt x="476473" y="503586"/>
                      </a:lnTo>
                      <a:lnTo>
                        <a:pt x="633550" y="332162"/>
                      </a:lnTo>
                      <a:lnTo>
                        <a:pt x="946484" y="323260"/>
                      </a:lnTo>
                      <a:lnTo>
                        <a:pt x="1159550" y="0"/>
                      </a:lnTo>
                      <a:lnTo>
                        <a:pt x="1395663" y="178881"/>
                      </a:lnTo>
                      <a:lnTo>
                        <a:pt x="1695673" y="187783"/>
                      </a:lnTo>
                    </a:path>
                  </a:pathLst>
                </a:custGeom>
                <a:ln w="57150">
                  <a:solidFill>
                    <a:srgbClr val="FFD2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1598612" y="1066800"/>
              <a:ext cx="2502570" cy="2502570"/>
              <a:chOff x="5203960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9" name="Oval 48"/>
              <p:cNvSpPr/>
              <p:nvPr/>
            </p:nvSpPr>
            <p:spPr>
              <a:xfrm>
                <a:off x="5203960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538067" y="1978129"/>
                <a:ext cx="1834356" cy="679912"/>
                <a:chOff x="5356666" y="1929595"/>
                <a:chExt cx="1834356" cy="679912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5356666" y="1929595"/>
                  <a:ext cx="1834356" cy="674268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6298 w 1834356"/>
                    <a:gd name="connsiteY2" fmla="*/ 262709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71601 w 1834356"/>
                    <a:gd name="connsiteY4" fmla="*/ 358180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656854 w 1834356"/>
                    <a:gd name="connsiteY9" fmla="*/ 233034 h 674268"/>
                    <a:gd name="connsiteX10" fmla="*/ 1834356 w 1834356"/>
                    <a:gd name="connsiteY10" fmla="*/ 674268 h 67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674268">
                      <a:moveTo>
                        <a:pt x="0" y="672505"/>
                      </a:moveTo>
                      <a:lnTo>
                        <a:pt x="165375" y="276254"/>
                      </a:lnTo>
                      <a:lnTo>
                        <a:pt x="316298" y="406400"/>
                      </a:lnTo>
                      <a:lnTo>
                        <a:pt x="476141" y="0"/>
                      </a:lnTo>
                      <a:lnTo>
                        <a:pt x="662303" y="286334"/>
                      </a:lnTo>
                      <a:lnTo>
                        <a:pt x="803148" y="34834"/>
                      </a:lnTo>
                      <a:lnTo>
                        <a:pt x="942993" y="416075"/>
                      </a:lnTo>
                      <a:lnTo>
                        <a:pt x="1195461" y="141594"/>
                      </a:lnTo>
                      <a:lnTo>
                        <a:pt x="1422634" y="312540"/>
                      </a:lnTo>
                      <a:lnTo>
                        <a:pt x="1656854" y="233034"/>
                      </a:lnTo>
                      <a:lnTo>
                        <a:pt x="1834356" y="674268"/>
                      </a:lnTo>
                    </a:path>
                  </a:pathLst>
                </a:custGeom>
                <a:solidFill>
                  <a:srgbClr val="FFD2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5356666" y="2207623"/>
                  <a:ext cx="1834356" cy="401884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530577">
                      <a:moveTo>
                        <a:pt x="0" y="528814"/>
                      </a:moveTo>
                      <a:lnTo>
                        <a:pt x="152312" y="237066"/>
                      </a:lnTo>
                      <a:lnTo>
                        <a:pt x="310356" y="406400"/>
                      </a:lnTo>
                      <a:lnTo>
                        <a:pt x="502267" y="0"/>
                      </a:lnTo>
                      <a:lnTo>
                        <a:pt x="671601" y="214489"/>
                      </a:lnTo>
                      <a:lnTo>
                        <a:pt x="771080" y="45720"/>
                      </a:lnTo>
                      <a:lnTo>
                        <a:pt x="942993" y="272384"/>
                      </a:lnTo>
                      <a:lnTo>
                        <a:pt x="1213467" y="124177"/>
                      </a:lnTo>
                      <a:lnTo>
                        <a:pt x="1461823" y="338666"/>
                      </a:lnTo>
                      <a:lnTo>
                        <a:pt x="1574712" y="124177"/>
                      </a:lnTo>
                      <a:lnTo>
                        <a:pt x="1834356" y="530577"/>
                      </a:lnTo>
                    </a:path>
                  </a:pathLst>
                </a:custGeom>
                <a:solidFill>
                  <a:srgbClr val="EBE5E5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4913312" y="1066800"/>
              <a:ext cx="2502570" cy="2502570"/>
              <a:chOff x="4743594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9" name="Oval 68"/>
              <p:cNvSpPr/>
              <p:nvPr/>
            </p:nvSpPr>
            <p:spPr>
              <a:xfrm>
                <a:off x="4743594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118579" y="1937085"/>
                <a:ext cx="1752600" cy="762000"/>
                <a:chOff x="5408612" y="1905000"/>
                <a:chExt cx="1552186" cy="7620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408612" y="2133600"/>
                  <a:ext cx="152400" cy="5334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1511" y="2286000"/>
                  <a:ext cx="148046" cy="381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829026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971925" y="1905000"/>
                  <a:ext cx="148046" cy="762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249440" y="2438400"/>
                  <a:ext cx="152400" cy="228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392339" y="2209800"/>
                  <a:ext cx="148046" cy="4572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6669853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812752" y="2231571"/>
                  <a:ext cx="148046" cy="435429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27E7EC1-D4BB-3044-AB31-409B8AC4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1" y="5580252"/>
            <a:ext cx="2817813" cy="12777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s-ES" altLang="pt-BR" sz="2399"/>
              <a:t>PROBABILISTIC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altLang="pt-BR" sz="2199"/>
              <a:t>Each population member has the same (non-null) probability of being selected to the sample</a:t>
            </a:r>
          </a:p>
          <a:p>
            <a:pPr algn="just" eaLnBrk="1" hangingPunct="1">
              <a:lnSpc>
                <a:spcPct val="90000"/>
              </a:lnSpc>
            </a:pPr>
            <a:r>
              <a:rPr lang="es-ES" altLang="pt-BR" sz="2399"/>
              <a:t>NON PROBABILISTIC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altLang="pt-BR" sz="2199"/>
              <a:t>Sampling is restricted to elements that we have access to (ex: chemical dependants in treatment)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altLang="pt-BR" sz="2199"/>
              <a:t>Impossibility of sampling  (ex: blood test)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altLang="pt-BR" sz="2199"/>
              <a:t>Volunteering (ex: vaccine and/or medication testing)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Sampling methods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969CC06-0031-CE48-8012-12D05EB91683}"/>
                  </a:ext>
                </a:extLst>
              </p14:cNvPr>
              <p14:cNvContentPartPr/>
              <p14:nvPr/>
            </p14:nvContentPartPr>
            <p14:xfrm>
              <a:off x="11171200" y="2619960"/>
              <a:ext cx="54000" cy="146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969CC06-0031-CE48-8012-12D05EB916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62200" y="2610960"/>
                <a:ext cx="7164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7741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 dirty="0"/>
              <a:t>Simple random sampling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2999596" y="2637044"/>
            <a:ext cx="1799756" cy="2342540"/>
            <a:chOff x="930" y="1661"/>
            <a:chExt cx="1134" cy="1476"/>
          </a:xfrm>
        </p:grpSpPr>
        <p:grpSp>
          <p:nvGrpSpPr>
            <p:cNvPr id="33797" name="Group 4"/>
            <p:cNvGrpSpPr>
              <a:grpSpLocks/>
            </p:cNvGrpSpPr>
            <p:nvPr/>
          </p:nvGrpSpPr>
          <p:grpSpPr bwMode="auto">
            <a:xfrm>
              <a:off x="930" y="1661"/>
              <a:ext cx="1134" cy="1476"/>
              <a:chOff x="2200" y="1661"/>
              <a:chExt cx="1134" cy="1476"/>
            </a:xfrm>
          </p:grpSpPr>
          <p:grpSp>
            <p:nvGrpSpPr>
              <p:cNvPr id="33809" name="Group 5"/>
              <p:cNvGrpSpPr>
                <a:grpSpLocks/>
              </p:cNvGrpSpPr>
              <p:nvPr/>
            </p:nvGrpSpPr>
            <p:grpSpPr bwMode="auto">
              <a:xfrm>
                <a:off x="2200" y="1661"/>
                <a:ext cx="1134" cy="1476"/>
                <a:chOff x="2200" y="1661"/>
                <a:chExt cx="1134" cy="1476"/>
              </a:xfrm>
            </p:grpSpPr>
            <p:sp>
              <p:nvSpPr>
                <p:cNvPr id="33825" name="Line 6"/>
                <p:cNvSpPr>
                  <a:spLocks noChangeShapeType="1"/>
                </p:cNvSpPr>
                <p:nvPr/>
              </p:nvSpPr>
              <p:spPr bwMode="auto">
                <a:xfrm>
                  <a:off x="2200" y="166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6" name="Line 7"/>
                <p:cNvSpPr>
                  <a:spLocks noChangeShapeType="1"/>
                </p:cNvSpPr>
                <p:nvPr/>
              </p:nvSpPr>
              <p:spPr bwMode="auto">
                <a:xfrm>
                  <a:off x="2200" y="174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7" name="Line 8"/>
                <p:cNvSpPr>
                  <a:spLocks noChangeShapeType="1"/>
                </p:cNvSpPr>
                <p:nvPr/>
              </p:nvSpPr>
              <p:spPr bwMode="auto">
                <a:xfrm>
                  <a:off x="2200" y="183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8" name="Line 9"/>
                <p:cNvSpPr>
                  <a:spLocks noChangeShapeType="1"/>
                </p:cNvSpPr>
                <p:nvPr/>
              </p:nvSpPr>
              <p:spPr bwMode="auto">
                <a:xfrm>
                  <a:off x="2200" y="192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9" name="Line 10"/>
                <p:cNvSpPr>
                  <a:spLocks noChangeShapeType="1"/>
                </p:cNvSpPr>
                <p:nvPr/>
              </p:nvSpPr>
              <p:spPr bwMode="auto">
                <a:xfrm>
                  <a:off x="2200" y="200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0" name="Line 11"/>
                <p:cNvSpPr>
                  <a:spLocks noChangeShapeType="1"/>
                </p:cNvSpPr>
                <p:nvPr/>
              </p:nvSpPr>
              <p:spPr bwMode="auto">
                <a:xfrm>
                  <a:off x="2200" y="209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1" name="Line 12"/>
                <p:cNvSpPr>
                  <a:spLocks noChangeShapeType="1"/>
                </p:cNvSpPr>
                <p:nvPr/>
              </p:nvSpPr>
              <p:spPr bwMode="auto">
                <a:xfrm>
                  <a:off x="2200" y="218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2" name="Line 13"/>
                <p:cNvSpPr>
                  <a:spLocks noChangeShapeType="1"/>
                </p:cNvSpPr>
                <p:nvPr/>
              </p:nvSpPr>
              <p:spPr bwMode="auto">
                <a:xfrm>
                  <a:off x="2200" y="226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3" name="Line 14"/>
                <p:cNvSpPr>
                  <a:spLocks noChangeShapeType="1"/>
                </p:cNvSpPr>
                <p:nvPr/>
              </p:nvSpPr>
              <p:spPr bwMode="auto">
                <a:xfrm>
                  <a:off x="2200" y="235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4" name="Line 15"/>
                <p:cNvSpPr>
                  <a:spLocks noChangeShapeType="1"/>
                </p:cNvSpPr>
                <p:nvPr/>
              </p:nvSpPr>
              <p:spPr bwMode="auto">
                <a:xfrm>
                  <a:off x="2200" y="244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5" name="Line 16"/>
                <p:cNvSpPr>
                  <a:spLocks noChangeShapeType="1"/>
                </p:cNvSpPr>
                <p:nvPr/>
              </p:nvSpPr>
              <p:spPr bwMode="auto">
                <a:xfrm>
                  <a:off x="2200" y="252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6" name="Line 17"/>
                <p:cNvSpPr>
                  <a:spLocks noChangeShapeType="1"/>
                </p:cNvSpPr>
                <p:nvPr/>
              </p:nvSpPr>
              <p:spPr bwMode="auto">
                <a:xfrm>
                  <a:off x="2200" y="261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7" name="Line 18"/>
                <p:cNvSpPr>
                  <a:spLocks noChangeShapeType="1"/>
                </p:cNvSpPr>
                <p:nvPr/>
              </p:nvSpPr>
              <p:spPr bwMode="auto">
                <a:xfrm>
                  <a:off x="2200" y="270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8" name="Line 19"/>
                <p:cNvSpPr>
                  <a:spLocks noChangeShapeType="1"/>
                </p:cNvSpPr>
                <p:nvPr/>
              </p:nvSpPr>
              <p:spPr bwMode="auto">
                <a:xfrm>
                  <a:off x="2200" y="279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39" name="Line 20"/>
                <p:cNvSpPr>
                  <a:spLocks noChangeShapeType="1"/>
                </p:cNvSpPr>
                <p:nvPr/>
              </p:nvSpPr>
              <p:spPr bwMode="auto">
                <a:xfrm>
                  <a:off x="2200" y="287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40" name="Line 21"/>
                <p:cNvSpPr>
                  <a:spLocks noChangeShapeType="1"/>
                </p:cNvSpPr>
                <p:nvPr/>
              </p:nvSpPr>
              <p:spPr bwMode="auto">
                <a:xfrm>
                  <a:off x="2200" y="296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41" name="Line 22"/>
                <p:cNvSpPr>
                  <a:spLocks noChangeShapeType="1"/>
                </p:cNvSpPr>
                <p:nvPr/>
              </p:nvSpPr>
              <p:spPr bwMode="auto">
                <a:xfrm>
                  <a:off x="2200" y="305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42" name="Line 23"/>
                <p:cNvSpPr>
                  <a:spLocks noChangeShapeType="1"/>
                </p:cNvSpPr>
                <p:nvPr/>
              </p:nvSpPr>
              <p:spPr bwMode="auto">
                <a:xfrm>
                  <a:off x="2200" y="313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</p:grpSp>
          <p:grpSp>
            <p:nvGrpSpPr>
              <p:cNvPr id="33810" name="Group 24"/>
              <p:cNvGrpSpPr>
                <a:grpSpLocks/>
              </p:cNvGrpSpPr>
              <p:nvPr/>
            </p:nvGrpSpPr>
            <p:grpSpPr bwMode="auto">
              <a:xfrm>
                <a:off x="2200" y="1661"/>
                <a:ext cx="1134" cy="1476"/>
                <a:chOff x="2200" y="1661"/>
                <a:chExt cx="1768" cy="1452"/>
              </a:xfrm>
            </p:grpSpPr>
            <p:sp>
              <p:nvSpPr>
                <p:cNvPr id="33811" name="Line 25"/>
                <p:cNvSpPr>
                  <a:spLocks noChangeShapeType="1"/>
                </p:cNvSpPr>
                <p:nvPr/>
              </p:nvSpPr>
              <p:spPr bwMode="auto">
                <a:xfrm>
                  <a:off x="220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2" name="Line 26"/>
                <p:cNvSpPr>
                  <a:spLocks noChangeShapeType="1"/>
                </p:cNvSpPr>
                <p:nvPr/>
              </p:nvSpPr>
              <p:spPr bwMode="auto">
                <a:xfrm>
                  <a:off x="233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3" name="Line 27"/>
                <p:cNvSpPr>
                  <a:spLocks noChangeShapeType="1"/>
                </p:cNvSpPr>
                <p:nvPr/>
              </p:nvSpPr>
              <p:spPr bwMode="auto">
                <a:xfrm>
                  <a:off x="247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4" name="Line 28"/>
                <p:cNvSpPr>
                  <a:spLocks noChangeShapeType="1"/>
                </p:cNvSpPr>
                <p:nvPr/>
              </p:nvSpPr>
              <p:spPr bwMode="auto">
                <a:xfrm>
                  <a:off x="260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5" name="Line 29"/>
                <p:cNvSpPr>
                  <a:spLocks noChangeShapeType="1"/>
                </p:cNvSpPr>
                <p:nvPr/>
              </p:nvSpPr>
              <p:spPr bwMode="auto">
                <a:xfrm>
                  <a:off x="2744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6" name="Line 30"/>
                <p:cNvSpPr>
                  <a:spLocks noChangeShapeType="1"/>
                </p:cNvSpPr>
                <p:nvPr/>
              </p:nvSpPr>
              <p:spPr bwMode="auto">
                <a:xfrm>
                  <a:off x="288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7" name="Line 31"/>
                <p:cNvSpPr>
                  <a:spLocks noChangeShapeType="1"/>
                </p:cNvSpPr>
                <p:nvPr/>
              </p:nvSpPr>
              <p:spPr bwMode="auto">
                <a:xfrm>
                  <a:off x="301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8" name="Line 32"/>
                <p:cNvSpPr>
                  <a:spLocks noChangeShapeType="1"/>
                </p:cNvSpPr>
                <p:nvPr/>
              </p:nvSpPr>
              <p:spPr bwMode="auto">
                <a:xfrm>
                  <a:off x="315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19" name="Line 33"/>
                <p:cNvSpPr>
                  <a:spLocks noChangeShapeType="1"/>
                </p:cNvSpPr>
                <p:nvPr/>
              </p:nvSpPr>
              <p:spPr bwMode="auto">
                <a:xfrm>
                  <a:off x="328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0" name="Line 34"/>
                <p:cNvSpPr>
                  <a:spLocks noChangeShapeType="1"/>
                </p:cNvSpPr>
                <p:nvPr/>
              </p:nvSpPr>
              <p:spPr bwMode="auto">
                <a:xfrm>
                  <a:off x="3424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1" name="Line 35"/>
                <p:cNvSpPr>
                  <a:spLocks noChangeShapeType="1"/>
                </p:cNvSpPr>
                <p:nvPr/>
              </p:nvSpPr>
              <p:spPr bwMode="auto">
                <a:xfrm>
                  <a:off x="356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2" name="Line 36"/>
                <p:cNvSpPr>
                  <a:spLocks noChangeShapeType="1"/>
                </p:cNvSpPr>
                <p:nvPr/>
              </p:nvSpPr>
              <p:spPr bwMode="auto">
                <a:xfrm>
                  <a:off x="369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3" name="Line 37"/>
                <p:cNvSpPr>
                  <a:spLocks noChangeShapeType="1"/>
                </p:cNvSpPr>
                <p:nvPr/>
              </p:nvSpPr>
              <p:spPr bwMode="auto">
                <a:xfrm>
                  <a:off x="383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3824" name="Line 38"/>
                <p:cNvSpPr>
                  <a:spLocks noChangeShapeType="1"/>
                </p:cNvSpPr>
                <p:nvPr/>
              </p:nvSpPr>
              <p:spPr bwMode="auto">
                <a:xfrm>
                  <a:off x="396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</p:grpSp>
        </p:grpSp>
        <p:grpSp>
          <p:nvGrpSpPr>
            <p:cNvPr id="33798" name="Group 39"/>
            <p:cNvGrpSpPr>
              <a:grpSpLocks/>
            </p:cNvGrpSpPr>
            <p:nvPr/>
          </p:nvGrpSpPr>
          <p:grpSpPr bwMode="auto">
            <a:xfrm>
              <a:off x="1016" y="1833"/>
              <a:ext cx="1048" cy="1221"/>
              <a:chOff x="517" y="1652"/>
              <a:chExt cx="1048" cy="1221"/>
            </a:xfrm>
          </p:grpSpPr>
          <p:sp>
            <p:nvSpPr>
              <p:cNvPr id="33799" name="Rectangle 40"/>
              <p:cNvSpPr>
                <a:spLocks noChangeArrowheads="1"/>
              </p:cNvSpPr>
              <p:nvPr/>
            </p:nvSpPr>
            <p:spPr bwMode="auto">
              <a:xfrm>
                <a:off x="604" y="1652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0" name="Rectangle 41"/>
              <p:cNvSpPr>
                <a:spLocks noChangeArrowheads="1"/>
              </p:cNvSpPr>
              <p:nvPr/>
            </p:nvSpPr>
            <p:spPr bwMode="auto">
              <a:xfrm>
                <a:off x="1042" y="1739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1" name="Rectangle 42"/>
              <p:cNvSpPr>
                <a:spLocks noChangeArrowheads="1"/>
              </p:cNvSpPr>
              <p:nvPr/>
            </p:nvSpPr>
            <p:spPr bwMode="auto">
              <a:xfrm>
                <a:off x="691" y="2258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2" name="Rectangle 43"/>
              <p:cNvSpPr>
                <a:spLocks noChangeArrowheads="1"/>
              </p:cNvSpPr>
              <p:nvPr/>
            </p:nvSpPr>
            <p:spPr bwMode="auto">
              <a:xfrm>
                <a:off x="1126" y="1997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3" name="Rectangle 44"/>
              <p:cNvSpPr>
                <a:spLocks noChangeArrowheads="1"/>
              </p:cNvSpPr>
              <p:nvPr/>
            </p:nvSpPr>
            <p:spPr bwMode="auto">
              <a:xfrm>
                <a:off x="1475" y="2695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4" name="Rectangle 45"/>
              <p:cNvSpPr>
                <a:spLocks noChangeArrowheads="1"/>
              </p:cNvSpPr>
              <p:nvPr/>
            </p:nvSpPr>
            <p:spPr bwMode="auto">
              <a:xfrm>
                <a:off x="517" y="278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5" name="Rectangle 46"/>
              <p:cNvSpPr>
                <a:spLocks noChangeArrowheads="1"/>
              </p:cNvSpPr>
              <p:nvPr/>
            </p:nvSpPr>
            <p:spPr bwMode="auto">
              <a:xfrm>
                <a:off x="1042" y="2522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6" name="Rectangle 47"/>
              <p:cNvSpPr>
                <a:spLocks noChangeArrowheads="1"/>
              </p:cNvSpPr>
              <p:nvPr/>
            </p:nvSpPr>
            <p:spPr bwMode="auto">
              <a:xfrm>
                <a:off x="1303" y="2258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7" name="Rectangle 48"/>
              <p:cNvSpPr>
                <a:spLocks noChangeArrowheads="1"/>
              </p:cNvSpPr>
              <p:nvPr/>
            </p:nvSpPr>
            <p:spPr bwMode="auto">
              <a:xfrm>
                <a:off x="1390" y="1652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3808" name="Rectangle 49"/>
              <p:cNvSpPr>
                <a:spLocks noChangeArrowheads="1"/>
              </p:cNvSpPr>
              <p:nvPr/>
            </p:nvSpPr>
            <p:spPr bwMode="auto">
              <a:xfrm>
                <a:off x="780" y="2258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</p:grpSp>
      </p:grpSp>
      <p:sp>
        <p:nvSpPr>
          <p:cNvPr id="50226" name="Rectangle 50"/>
          <p:cNvSpPr>
            <a:spLocks noChangeArrowheads="1"/>
          </p:cNvSpPr>
          <p:nvPr/>
        </p:nvSpPr>
        <p:spPr bwMode="auto">
          <a:xfrm>
            <a:off x="4294658" y="2421203"/>
            <a:ext cx="5805563" cy="266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es-ES" sz="2599" dirty="0"/>
              <a:t>Simplest method</a:t>
            </a:r>
          </a:p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pt-BR" sz="2599" dirty="0"/>
              <a:t>You pick n elements from a population of size N (with or without replacement)</a:t>
            </a:r>
          </a:p>
          <a:p>
            <a:pPr marL="742727" lvl="1" indent="-285664" algn="just">
              <a:spcBef>
                <a:spcPct val="20000"/>
              </a:spcBef>
              <a:buFontTx/>
              <a:buChar char="–"/>
              <a:defRPr/>
            </a:pPr>
            <a:endParaRPr lang="pt-BR" sz="2499" dirty="0"/>
          </a:p>
        </p:txBody>
      </p:sp>
    </p:spTree>
    <p:extLst>
      <p:ext uri="{BB962C8B-B14F-4D97-AF65-F5344CB8AC3E}">
        <p14:creationId xmlns:p14="http://schemas.microsoft.com/office/powerpoint/2010/main" val="28045906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Systematic sampling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2279058" y="1775258"/>
            <a:ext cx="8206825" cy="266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pt-BR" sz="2399" dirty="0"/>
              <a:t>Sampling is done uniformly over the population</a:t>
            </a:r>
            <a:endParaRPr lang="es-ES" sz="2399" dirty="0"/>
          </a:p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pt-BR" sz="2399" dirty="0"/>
              <a:t>If the population elements are sorted according to some criteria, they can be selected according to some “step”</a:t>
            </a: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2063212" y="2156159"/>
            <a:ext cx="1809279" cy="2353650"/>
            <a:chOff x="340" y="1358"/>
            <a:chExt cx="1140" cy="1483"/>
          </a:xfrm>
        </p:grpSpPr>
        <p:grpSp>
          <p:nvGrpSpPr>
            <p:cNvPr id="34858" name="Group 5"/>
            <p:cNvGrpSpPr>
              <a:grpSpLocks/>
            </p:cNvGrpSpPr>
            <p:nvPr/>
          </p:nvGrpSpPr>
          <p:grpSpPr bwMode="auto">
            <a:xfrm>
              <a:off x="343" y="1365"/>
              <a:ext cx="1134" cy="1476"/>
              <a:chOff x="2200" y="1661"/>
              <a:chExt cx="1134" cy="1476"/>
            </a:xfrm>
          </p:grpSpPr>
          <p:grpSp>
            <p:nvGrpSpPr>
              <p:cNvPr id="34873" name="Group 6"/>
              <p:cNvGrpSpPr>
                <a:grpSpLocks/>
              </p:cNvGrpSpPr>
              <p:nvPr/>
            </p:nvGrpSpPr>
            <p:grpSpPr bwMode="auto">
              <a:xfrm>
                <a:off x="2200" y="1661"/>
                <a:ext cx="1134" cy="1476"/>
                <a:chOff x="2200" y="1661"/>
                <a:chExt cx="1134" cy="1476"/>
              </a:xfrm>
            </p:grpSpPr>
            <p:sp>
              <p:nvSpPr>
                <p:cNvPr id="34889" name="Line 7"/>
                <p:cNvSpPr>
                  <a:spLocks noChangeShapeType="1"/>
                </p:cNvSpPr>
                <p:nvPr/>
              </p:nvSpPr>
              <p:spPr bwMode="auto">
                <a:xfrm>
                  <a:off x="2200" y="166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0" name="Line 8"/>
                <p:cNvSpPr>
                  <a:spLocks noChangeShapeType="1"/>
                </p:cNvSpPr>
                <p:nvPr/>
              </p:nvSpPr>
              <p:spPr bwMode="auto">
                <a:xfrm>
                  <a:off x="2200" y="174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1" name="Line 9"/>
                <p:cNvSpPr>
                  <a:spLocks noChangeShapeType="1"/>
                </p:cNvSpPr>
                <p:nvPr/>
              </p:nvSpPr>
              <p:spPr bwMode="auto">
                <a:xfrm>
                  <a:off x="2200" y="183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2" name="Line 10"/>
                <p:cNvSpPr>
                  <a:spLocks noChangeShapeType="1"/>
                </p:cNvSpPr>
                <p:nvPr/>
              </p:nvSpPr>
              <p:spPr bwMode="auto">
                <a:xfrm>
                  <a:off x="2200" y="192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3" name="Line 11"/>
                <p:cNvSpPr>
                  <a:spLocks noChangeShapeType="1"/>
                </p:cNvSpPr>
                <p:nvPr/>
              </p:nvSpPr>
              <p:spPr bwMode="auto">
                <a:xfrm>
                  <a:off x="2200" y="200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4" name="Line 12"/>
                <p:cNvSpPr>
                  <a:spLocks noChangeShapeType="1"/>
                </p:cNvSpPr>
                <p:nvPr/>
              </p:nvSpPr>
              <p:spPr bwMode="auto">
                <a:xfrm>
                  <a:off x="2200" y="209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5" name="Line 13"/>
                <p:cNvSpPr>
                  <a:spLocks noChangeShapeType="1"/>
                </p:cNvSpPr>
                <p:nvPr/>
              </p:nvSpPr>
              <p:spPr bwMode="auto">
                <a:xfrm>
                  <a:off x="2200" y="218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6" name="Line 14"/>
                <p:cNvSpPr>
                  <a:spLocks noChangeShapeType="1"/>
                </p:cNvSpPr>
                <p:nvPr/>
              </p:nvSpPr>
              <p:spPr bwMode="auto">
                <a:xfrm>
                  <a:off x="2200" y="226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7" name="Line 15"/>
                <p:cNvSpPr>
                  <a:spLocks noChangeShapeType="1"/>
                </p:cNvSpPr>
                <p:nvPr/>
              </p:nvSpPr>
              <p:spPr bwMode="auto">
                <a:xfrm>
                  <a:off x="2200" y="235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8" name="Line 16"/>
                <p:cNvSpPr>
                  <a:spLocks noChangeShapeType="1"/>
                </p:cNvSpPr>
                <p:nvPr/>
              </p:nvSpPr>
              <p:spPr bwMode="auto">
                <a:xfrm>
                  <a:off x="2200" y="244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99" name="Line 17"/>
                <p:cNvSpPr>
                  <a:spLocks noChangeShapeType="1"/>
                </p:cNvSpPr>
                <p:nvPr/>
              </p:nvSpPr>
              <p:spPr bwMode="auto">
                <a:xfrm>
                  <a:off x="2200" y="252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0" name="Line 18"/>
                <p:cNvSpPr>
                  <a:spLocks noChangeShapeType="1"/>
                </p:cNvSpPr>
                <p:nvPr/>
              </p:nvSpPr>
              <p:spPr bwMode="auto">
                <a:xfrm>
                  <a:off x="2200" y="261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1" name="Line 19"/>
                <p:cNvSpPr>
                  <a:spLocks noChangeShapeType="1"/>
                </p:cNvSpPr>
                <p:nvPr/>
              </p:nvSpPr>
              <p:spPr bwMode="auto">
                <a:xfrm>
                  <a:off x="2200" y="270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2" name="Line 20"/>
                <p:cNvSpPr>
                  <a:spLocks noChangeShapeType="1"/>
                </p:cNvSpPr>
                <p:nvPr/>
              </p:nvSpPr>
              <p:spPr bwMode="auto">
                <a:xfrm>
                  <a:off x="2200" y="279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3" name="Line 21"/>
                <p:cNvSpPr>
                  <a:spLocks noChangeShapeType="1"/>
                </p:cNvSpPr>
                <p:nvPr/>
              </p:nvSpPr>
              <p:spPr bwMode="auto">
                <a:xfrm>
                  <a:off x="2200" y="287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4" name="Line 22"/>
                <p:cNvSpPr>
                  <a:spLocks noChangeShapeType="1"/>
                </p:cNvSpPr>
                <p:nvPr/>
              </p:nvSpPr>
              <p:spPr bwMode="auto">
                <a:xfrm>
                  <a:off x="2200" y="296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5" name="Line 23"/>
                <p:cNvSpPr>
                  <a:spLocks noChangeShapeType="1"/>
                </p:cNvSpPr>
                <p:nvPr/>
              </p:nvSpPr>
              <p:spPr bwMode="auto">
                <a:xfrm>
                  <a:off x="2200" y="305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906" name="Line 24"/>
                <p:cNvSpPr>
                  <a:spLocks noChangeShapeType="1"/>
                </p:cNvSpPr>
                <p:nvPr/>
              </p:nvSpPr>
              <p:spPr bwMode="auto">
                <a:xfrm>
                  <a:off x="2200" y="313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</p:grpSp>
          <p:grpSp>
            <p:nvGrpSpPr>
              <p:cNvPr id="34874" name="Group 25"/>
              <p:cNvGrpSpPr>
                <a:grpSpLocks/>
              </p:cNvGrpSpPr>
              <p:nvPr/>
            </p:nvGrpSpPr>
            <p:grpSpPr bwMode="auto">
              <a:xfrm>
                <a:off x="2200" y="1661"/>
                <a:ext cx="1134" cy="1476"/>
                <a:chOff x="2200" y="1661"/>
                <a:chExt cx="1768" cy="1452"/>
              </a:xfrm>
            </p:grpSpPr>
            <p:sp>
              <p:nvSpPr>
                <p:cNvPr id="34875" name="Line 26"/>
                <p:cNvSpPr>
                  <a:spLocks noChangeShapeType="1"/>
                </p:cNvSpPr>
                <p:nvPr/>
              </p:nvSpPr>
              <p:spPr bwMode="auto">
                <a:xfrm>
                  <a:off x="220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76" name="Line 27"/>
                <p:cNvSpPr>
                  <a:spLocks noChangeShapeType="1"/>
                </p:cNvSpPr>
                <p:nvPr/>
              </p:nvSpPr>
              <p:spPr bwMode="auto">
                <a:xfrm>
                  <a:off x="233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77" name="Line 28"/>
                <p:cNvSpPr>
                  <a:spLocks noChangeShapeType="1"/>
                </p:cNvSpPr>
                <p:nvPr/>
              </p:nvSpPr>
              <p:spPr bwMode="auto">
                <a:xfrm>
                  <a:off x="247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78" name="Line 29"/>
                <p:cNvSpPr>
                  <a:spLocks noChangeShapeType="1"/>
                </p:cNvSpPr>
                <p:nvPr/>
              </p:nvSpPr>
              <p:spPr bwMode="auto">
                <a:xfrm>
                  <a:off x="260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79" name="Line 30"/>
                <p:cNvSpPr>
                  <a:spLocks noChangeShapeType="1"/>
                </p:cNvSpPr>
                <p:nvPr/>
              </p:nvSpPr>
              <p:spPr bwMode="auto">
                <a:xfrm>
                  <a:off x="2744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0" name="Line 31"/>
                <p:cNvSpPr>
                  <a:spLocks noChangeShapeType="1"/>
                </p:cNvSpPr>
                <p:nvPr/>
              </p:nvSpPr>
              <p:spPr bwMode="auto">
                <a:xfrm>
                  <a:off x="288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1" name="Line 32"/>
                <p:cNvSpPr>
                  <a:spLocks noChangeShapeType="1"/>
                </p:cNvSpPr>
                <p:nvPr/>
              </p:nvSpPr>
              <p:spPr bwMode="auto">
                <a:xfrm>
                  <a:off x="301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2" name="Line 33"/>
                <p:cNvSpPr>
                  <a:spLocks noChangeShapeType="1"/>
                </p:cNvSpPr>
                <p:nvPr/>
              </p:nvSpPr>
              <p:spPr bwMode="auto">
                <a:xfrm>
                  <a:off x="315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3" name="Line 34"/>
                <p:cNvSpPr>
                  <a:spLocks noChangeShapeType="1"/>
                </p:cNvSpPr>
                <p:nvPr/>
              </p:nvSpPr>
              <p:spPr bwMode="auto">
                <a:xfrm>
                  <a:off x="328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4" name="Line 35"/>
                <p:cNvSpPr>
                  <a:spLocks noChangeShapeType="1"/>
                </p:cNvSpPr>
                <p:nvPr/>
              </p:nvSpPr>
              <p:spPr bwMode="auto">
                <a:xfrm>
                  <a:off x="3424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5" name="Line 36"/>
                <p:cNvSpPr>
                  <a:spLocks noChangeShapeType="1"/>
                </p:cNvSpPr>
                <p:nvPr/>
              </p:nvSpPr>
              <p:spPr bwMode="auto">
                <a:xfrm>
                  <a:off x="356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6" name="Line 37"/>
                <p:cNvSpPr>
                  <a:spLocks noChangeShapeType="1"/>
                </p:cNvSpPr>
                <p:nvPr/>
              </p:nvSpPr>
              <p:spPr bwMode="auto">
                <a:xfrm>
                  <a:off x="369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7" name="Line 38"/>
                <p:cNvSpPr>
                  <a:spLocks noChangeShapeType="1"/>
                </p:cNvSpPr>
                <p:nvPr/>
              </p:nvSpPr>
              <p:spPr bwMode="auto">
                <a:xfrm>
                  <a:off x="383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4888" name="Line 39"/>
                <p:cNvSpPr>
                  <a:spLocks noChangeShapeType="1"/>
                </p:cNvSpPr>
                <p:nvPr/>
              </p:nvSpPr>
              <p:spPr bwMode="auto">
                <a:xfrm>
                  <a:off x="396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</p:grpSp>
        </p:grpSp>
        <p:sp>
          <p:nvSpPr>
            <p:cNvPr id="34859" name="Rectangle 40"/>
            <p:cNvSpPr>
              <a:spLocks noChangeArrowheads="1"/>
            </p:cNvSpPr>
            <p:nvPr/>
          </p:nvSpPr>
          <p:spPr bwMode="auto">
            <a:xfrm>
              <a:off x="516" y="1537"/>
              <a:ext cx="90" cy="9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  <p:grpSp>
          <p:nvGrpSpPr>
            <p:cNvPr id="34860" name="Group 41"/>
            <p:cNvGrpSpPr>
              <a:grpSpLocks/>
            </p:cNvGrpSpPr>
            <p:nvPr/>
          </p:nvGrpSpPr>
          <p:grpSpPr bwMode="auto">
            <a:xfrm>
              <a:off x="516" y="1535"/>
              <a:ext cx="964" cy="1133"/>
              <a:chOff x="830" y="2668"/>
              <a:chExt cx="964" cy="1133"/>
            </a:xfrm>
          </p:grpSpPr>
          <p:sp>
            <p:nvSpPr>
              <p:cNvPr id="34862" name="Rectangle 42"/>
              <p:cNvSpPr>
                <a:spLocks noChangeArrowheads="1"/>
              </p:cNvSpPr>
              <p:nvPr/>
            </p:nvSpPr>
            <p:spPr bwMode="auto">
              <a:xfrm>
                <a:off x="1268" y="2668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3" name="Rectangle 43"/>
              <p:cNvSpPr>
                <a:spLocks noChangeArrowheads="1"/>
              </p:cNvSpPr>
              <p:nvPr/>
            </p:nvSpPr>
            <p:spPr bwMode="auto">
              <a:xfrm>
                <a:off x="1266" y="3016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4" name="Rectangle 44"/>
              <p:cNvSpPr>
                <a:spLocks noChangeArrowheads="1"/>
              </p:cNvSpPr>
              <p:nvPr/>
            </p:nvSpPr>
            <p:spPr bwMode="auto">
              <a:xfrm>
                <a:off x="830" y="3016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5" name="Rectangle 45"/>
              <p:cNvSpPr>
                <a:spLocks noChangeArrowheads="1"/>
              </p:cNvSpPr>
              <p:nvPr/>
            </p:nvSpPr>
            <p:spPr bwMode="auto">
              <a:xfrm>
                <a:off x="830" y="3711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6" name="Rectangle 46"/>
              <p:cNvSpPr>
                <a:spLocks noChangeArrowheads="1"/>
              </p:cNvSpPr>
              <p:nvPr/>
            </p:nvSpPr>
            <p:spPr bwMode="auto">
              <a:xfrm>
                <a:off x="1701" y="336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7" name="Rectangle 47"/>
              <p:cNvSpPr>
                <a:spLocks noChangeArrowheads="1"/>
              </p:cNvSpPr>
              <p:nvPr/>
            </p:nvSpPr>
            <p:spPr bwMode="auto">
              <a:xfrm>
                <a:off x="1265" y="336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8" name="Rectangle 48"/>
              <p:cNvSpPr>
                <a:spLocks noChangeArrowheads="1"/>
              </p:cNvSpPr>
              <p:nvPr/>
            </p:nvSpPr>
            <p:spPr bwMode="auto">
              <a:xfrm>
                <a:off x="830" y="3364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69" name="Rectangle 49"/>
              <p:cNvSpPr>
                <a:spLocks noChangeArrowheads="1"/>
              </p:cNvSpPr>
              <p:nvPr/>
            </p:nvSpPr>
            <p:spPr bwMode="auto">
              <a:xfrm>
                <a:off x="1701" y="2671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70" name="Rectangle 50"/>
              <p:cNvSpPr>
                <a:spLocks noChangeArrowheads="1"/>
              </p:cNvSpPr>
              <p:nvPr/>
            </p:nvSpPr>
            <p:spPr bwMode="auto">
              <a:xfrm>
                <a:off x="1704" y="3016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71" name="Rectangle 51"/>
              <p:cNvSpPr>
                <a:spLocks noChangeArrowheads="1"/>
              </p:cNvSpPr>
              <p:nvPr/>
            </p:nvSpPr>
            <p:spPr bwMode="auto">
              <a:xfrm>
                <a:off x="1265" y="3711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4872" name="Rectangle 52"/>
              <p:cNvSpPr>
                <a:spLocks noChangeArrowheads="1"/>
              </p:cNvSpPr>
              <p:nvPr/>
            </p:nvSpPr>
            <p:spPr bwMode="auto">
              <a:xfrm>
                <a:off x="1704" y="3711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</p:grpSp>
        <p:sp>
          <p:nvSpPr>
            <p:cNvPr id="34861" name="Rectangle 53"/>
            <p:cNvSpPr>
              <a:spLocks noChangeArrowheads="1"/>
            </p:cNvSpPr>
            <p:nvPr/>
          </p:nvSpPr>
          <p:spPr bwMode="auto">
            <a:xfrm>
              <a:off x="340" y="1358"/>
              <a:ext cx="436" cy="35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</p:grpSp>
      <p:grpSp>
        <p:nvGrpSpPr>
          <p:cNvPr id="34821" name="Group 54"/>
          <p:cNvGrpSpPr>
            <a:grpSpLocks/>
          </p:cNvGrpSpPr>
          <p:nvPr/>
        </p:nvGrpSpPr>
        <p:grpSpPr bwMode="auto">
          <a:xfrm>
            <a:off x="5308648" y="4061234"/>
            <a:ext cx="4415275" cy="1382353"/>
            <a:chOff x="234" y="3152"/>
            <a:chExt cx="2782" cy="871"/>
          </a:xfrm>
        </p:grpSpPr>
        <p:sp>
          <p:nvSpPr>
            <p:cNvPr id="34822" name="AutoShape 55"/>
            <p:cNvSpPr>
              <a:spLocks noChangeArrowheads="1"/>
            </p:cNvSpPr>
            <p:nvPr/>
          </p:nvSpPr>
          <p:spPr bwMode="auto">
            <a:xfrm>
              <a:off x="543" y="3514"/>
              <a:ext cx="91" cy="18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  <p:sp>
          <p:nvSpPr>
            <p:cNvPr id="34823" name="AutoShape 56"/>
            <p:cNvSpPr>
              <a:spLocks noChangeArrowheads="1"/>
            </p:cNvSpPr>
            <p:nvPr/>
          </p:nvSpPr>
          <p:spPr bwMode="auto">
            <a:xfrm>
              <a:off x="1223" y="3514"/>
              <a:ext cx="91" cy="18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  <p:sp>
          <p:nvSpPr>
            <p:cNvPr id="34824" name="AutoShape 57"/>
            <p:cNvSpPr>
              <a:spLocks noChangeArrowheads="1"/>
            </p:cNvSpPr>
            <p:nvPr/>
          </p:nvSpPr>
          <p:spPr bwMode="auto">
            <a:xfrm>
              <a:off x="1904" y="3514"/>
              <a:ext cx="91" cy="18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  <p:sp>
          <p:nvSpPr>
            <p:cNvPr id="34825" name="AutoShape 58"/>
            <p:cNvSpPr>
              <a:spLocks noChangeArrowheads="1"/>
            </p:cNvSpPr>
            <p:nvPr/>
          </p:nvSpPr>
          <p:spPr bwMode="auto">
            <a:xfrm>
              <a:off x="2584" y="3514"/>
              <a:ext cx="91" cy="18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  <p:grpSp>
          <p:nvGrpSpPr>
            <p:cNvPr id="34826" name="Group 59"/>
            <p:cNvGrpSpPr>
              <a:grpSpLocks/>
            </p:cNvGrpSpPr>
            <p:nvPr/>
          </p:nvGrpSpPr>
          <p:grpSpPr bwMode="auto">
            <a:xfrm>
              <a:off x="234" y="3152"/>
              <a:ext cx="2782" cy="317"/>
              <a:chOff x="1301" y="1480"/>
              <a:chExt cx="2782" cy="317"/>
            </a:xfrm>
          </p:grpSpPr>
          <p:grpSp>
            <p:nvGrpSpPr>
              <p:cNvPr id="34829" name="Group 60"/>
              <p:cNvGrpSpPr>
                <a:grpSpLocks/>
              </p:cNvGrpSpPr>
              <p:nvPr/>
            </p:nvGrpSpPr>
            <p:grpSpPr bwMode="auto">
              <a:xfrm>
                <a:off x="1383" y="1661"/>
                <a:ext cx="2585" cy="136"/>
                <a:chOff x="1383" y="1525"/>
                <a:chExt cx="2585" cy="136"/>
              </a:xfrm>
            </p:grpSpPr>
            <p:grpSp>
              <p:nvGrpSpPr>
                <p:cNvPr id="34834" name="Group 61"/>
                <p:cNvGrpSpPr>
                  <a:grpSpLocks/>
                </p:cNvGrpSpPr>
                <p:nvPr/>
              </p:nvGrpSpPr>
              <p:grpSpPr bwMode="auto">
                <a:xfrm>
                  <a:off x="1383" y="1525"/>
                  <a:ext cx="544" cy="136"/>
                  <a:chOff x="930" y="1525"/>
                  <a:chExt cx="544" cy="136"/>
                </a:xfrm>
              </p:grpSpPr>
              <p:sp>
                <p:nvSpPr>
                  <p:cNvPr id="34853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930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4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066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5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1202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6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7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</p:grpSp>
            <p:grpSp>
              <p:nvGrpSpPr>
                <p:cNvPr id="34835" name="Group 67"/>
                <p:cNvGrpSpPr>
                  <a:grpSpLocks/>
                </p:cNvGrpSpPr>
                <p:nvPr/>
              </p:nvGrpSpPr>
              <p:grpSpPr bwMode="auto">
                <a:xfrm>
                  <a:off x="2063" y="1525"/>
                  <a:ext cx="544" cy="136"/>
                  <a:chOff x="930" y="1525"/>
                  <a:chExt cx="544" cy="136"/>
                </a:xfrm>
              </p:grpSpPr>
              <p:sp>
                <p:nvSpPr>
                  <p:cNvPr id="34848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930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9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1066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0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202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1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52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</p:grpSp>
            <p:grpSp>
              <p:nvGrpSpPr>
                <p:cNvPr id="34836" name="Group 73"/>
                <p:cNvGrpSpPr>
                  <a:grpSpLocks/>
                </p:cNvGrpSpPr>
                <p:nvPr/>
              </p:nvGrpSpPr>
              <p:grpSpPr bwMode="auto">
                <a:xfrm>
                  <a:off x="2744" y="1525"/>
                  <a:ext cx="544" cy="136"/>
                  <a:chOff x="930" y="1525"/>
                  <a:chExt cx="544" cy="136"/>
                </a:xfrm>
              </p:grpSpPr>
              <p:sp>
                <p:nvSpPr>
                  <p:cNvPr id="34843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930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4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1066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5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1202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6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7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</p:grpSp>
            <p:grpSp>
              <p:nvGrpSpPr>
                <p:cNvPr id="34837" name="Group 79"/>
                <p:cNvGrpSpPr>
                  <a:grpSpLocks/>
                </p:cNvGrpSpPr>
                <p:nvPr/>
              </p:nvGrpSpPr>
              <p:grpSpPr bwMode="auto">
                <a:xfrm>
                  <a:off x="3424" y="1525"/>
                  <a:ext cx="544" cy="136"/>
                  <a:chOff x="930" y="1525"/>
                  <a:chExt cx="544" cy="136"/>
                </a:xfrm>
              </p:grpSpPr>
              <p:sp>
                <p:nvSpPr>
                  <p:cNvPr id="34838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930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39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1066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0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202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1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  <p:sp>
                <p:nvSpPr>
                  <p:cNvPr id="34842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1525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2399"/>
                  </a:p>
                </p:txBody>
              </p:sp>
            </p:grpSp>
          </p:grpSp>
          <p:sp>
            <p:nvSpPr>
              <p:cNvPr id="34830" name="Text Box 85"/>
              <p:cNvSpPr txBox="1">
                <a:spLocks noChangeArrowheads="1"/>
              </p:cNvSpPr>
              <p:nvPr/>
            </p:nvSpPr>
            <p:spPr bwMode="auto">
              <a:xfrm>
                <a:off x="1301" y="1480"/>
                <a:ext cx="15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r>
                  <a:rPr lang="pt-BR" altLang="pt-BR" sz="1200">
                    <a:latin typeface="Comic Sans MS" charset="0"/>
                  </a:rPr>
                  <a:t>1</a:t>
                </a:r>
              </a:p>
            </p:txBody>
          </p:sp>
          <p:sp>
            <p:nvSpPr>
              <p:cNvPr id="34831" name="Text Box 86"/>
              <p:cNvSpPr txBox="1">
                <a:spLocks noChangeArrowheads="1"/>
              </p:cNvSpPr>
              <p:nvPr/>
            </p:nvSpPr>
            <p:spPr bwMode="auto">
              <a:xfrm>
                <a:off x="2493" y="1480"/>
                <a:ext cx="21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r>
                  <a:rPr lang="pt-BR" altLang="pt-BR" sz="1200">
                    <a:latin typeface="Comic Sans MS" charset="0"/>
                  </a:rPr>
                  <a:t>10</a:t>
                </a:r>
              </a:p>
            </p:txBody>
          </p:sp>
          <p:sp>
            <p:nvSpPr>
              <p:cNvPr id="34832" name="Text Box 87"/>
              <p:cNvSpPr txBox="1">
                <a:spLocks noChangeArrowheads="1"/>
              </p:cNvSpPr>
              <p:nvPr/>
            </p:nvSpPr>
            <p:spPr bwMode="auto">
              <a:xfrm>
                <a:off x="3849" y="1480"/>
                <a:ext cx="2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r>
                  <a:rPr lang="pt-BR" altLang="pt-BR" sz="1200">
                    <a:latin typeface="Comic Sans MS" charset="0"/>
                  </a:rPr>
                  <a:t>20</a:t>
                </a:r>
              </a:p>
            </p:txBody>
          </p:sp>
          <p:sp>
            <p:nvSpPr>
              <p:cNvPr id="34833" name="Line 88"/>
              <p:cNvSpPr>
                <a:spLocks noChangeShapeType="1"/>
              </p:cNvSpPr>
              <p:nvPr/>
            </p:nvSpPr>
            <p:spPr bwMode="auto">
              <a:xfrm>
                <a:off x="1383" y="1729"/>
                <a:ext cx="2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399"/>
              </a:p>
            </p:txBody>
          </p:sp>
        </p:grpSp>
        <p:sp>
          <p:nvSpPr>
            <p:cNvPr id="34827" name="AutoShape 89"/>
            <p:cNvSpPr>
              <a:spLocks/>
            </p:cNvSpPr>
            <p:nvPr/>
          </p:nvSpPr>
          <p:spPr bwMode="auto">
            <a:xfrm rot="5400000">
              <a:off x="883" y="3401"/>
              <a:ext cx="91" cy="771"/>
            </a:xfrm>
            <a:prstGeom prst="rightBrace">
              <a:avLst>
                <a:gd name="adj1" fmla="val 7060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endParaRPr lang="pt-BR" altLang="pt-BR" sz="2399"/>
            </a:p>
          </p:txBody>
        </p:sp>
        <p:sp>
          <p:nvSpPr>
            <p:cNvPr id="34828" name="Text Box 90"/>
            <p:cNvSpPr txBox="1">
              <a:spLocks noChangeArrowheads="1"/>
            </p:cNvSpPr>
            <p:nvPr/>
          </p:nvSpPr>
          <p:spPr bwMode="auto">
            <a:xfrm>
              <a:off x="686" y="3848"/>
              <a:ext cx="48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/>
              <a:r>
                <a:rPr lang="pt-BR" altLang="pt-BR" sz="1200">
                  <a:latin typeface="Comic Sans MS" charset="0"/>
                </a:rPr>
                <a:t>step =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2380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2" y="419961"/>
            <a:ext cx="7918817" cy="791882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800" dirty="0"/>
              <a:t>Stratified sampling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279058" y="2133938"/>
            <a:ext cx="8206825" cy="441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pt-BR" sz="2599" dirty="0"/>
              <a:t>Can generate samples that are very precise</a:t>
            </a:r>
          </a:p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pt-BR" sz="2599" dirty="0"/>
              <a:t>Used for heteregoneous populations with homogeneous strata</a:t>
            </a:r>
            <a:endParaRPr lang="es-ES" sz="2599" dirty="0"/>
          </a:p>
          <a:p>
            <a:pPr marL="2056783" lvl="4" indent="-228531" algn="just">
              <a:spcBef>
                <a:spcPct val="20000"/>
              </a:spcBef>
              <a:buFontTx/>
              <a:buChar char="»"/>
              <a:defRPr/>
            </a:pPr>
            <a:r>
              <a:rPr lang="pt-BR" sz="2599" dirty="0"/>
              <a:t>The population (N) is divided in L subpopulations (strata) with N1, N2, ..., NL, elements. In each stratum, ni elements are picked randomly, and the sum of nis totalize n elements</a:t>
            </a: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1991796" y="2637044"/>
            <a:ext cx="1804517" cy="2348888"/>
            <a:chOff x="295" y="1661"/>
            <a:chExt cx="1137" cy="1480"/>
          </a:xfrm>
        </p:grpSpPr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295" y="1661"/>
              <a:ext cx="1137" cy="1479"/>
              <a:chOff x="519" y="2676"/>
              <a:chExt cx="1137" cy="1479"/>
            </a:xfrm>
          </p:grpSpPr>
          <p:sp>
            <p:nvSpPr>
              <p:cNvPr id="35894" name="Freeform 6"/>
              <p:cNvSpPr>
                <a:spLocks/>
              </p:cNvSpPr>
              <p:nvPr/>
            </p:nvSpPr>
            <p:spPr bwMode="auto">
              <a:xfrm>
                <a:off x="609" y="2679"/>
                <a:ext cx="1047" cy="1218"/>
              </a:xfrm>
              <a:custGeom>
                <a:avLst/>
                <a:gdLst>
                  <a:gd name="T0" fmla="*/ 87 w 1047"/>
                  <a:gd name="T1" fmla="*/ 0 h 1218"/>
                  <a:gd name="T2" fmla="*/ 1044 w 1047"/>
                  <a:gd name="T3" fmla="*/ 0 h 1218"/>
                  <a:gd name="T4" fmla="*/ 1047 w 1047"/>
                  <a:gd name="T5" fmla="*/ 780 h 1218"/>
                  <a:gd name="T6" fmla="*/ 522 w 1047"/>
                  <a:gd name="T7" fmla="*/ 780 h 1218"/>
                  <a:gd name="T8" fmla="*/ 519 w 1047"/>
                  <a:gd name="T9" fmla="*/ 951 h 1218"/>
                  <a:gd name="T10" fmla="*/ 258 w 1047"/>
                  <a:gd name="T11" fmla="*/ 951 h 1218"/>
                  <a:gd name="T12" fmla="*/ 261 w 1047"/>
                  <a:gd name="T13" fmla="*/ 1218 h 1218"/>
                  <a:gd name="T14" fmla="*/ 0 w 1047"/>
                  <a:gd name="T15" fmla="*/ 1215 h 1218"/>
                  <a:gd name="T16" fmla="*/ 87 w 1047"/>
                  <a:gd name="T17" fmla="*/ 0 h 12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47"/>
                  <a:gd name="T28" fmla="*/ 0 h 1218"/>
                  <a:gd name="T29" fmla="*/ 1047 w 1047"/>
                  <a:gd name="T30" fmla="*/ 1218 h 121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47" h="1218">
                    <a:moveTo>
                      <a:pt x="87" y="0"/>
                    </a:moveTo>
                    <a:lnTo>
                      <a:pt x="1044" y="0"/>
                    </a:lnTo>
                    <a:lnTo>
                      <a:pt x="1047" y="780"/>
                    </a:lnTo>
                    <a:lnTo>
                      <a:pt x="522" y="780"/>
                    </a:lnTo>
                    <a:lnTo>
                      <a:pt x="519" y="951"/>
                    </a:lnTo>
                    <a:lnTo>
                      <a:pt x="258" y="951"/>
                    </a:lnTo>
                    <a:lnTo>
                      <a:pt x="261" y="1218"/>
                    </a:lnTo>
                    <a:lnTo>
                      <a:pt x="0" y="12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95" name="Freeform 7"/>
              <p:cNvSpPr>
                <a:spLocks/>
              </p:cNvSpPr>
              <p:nvPr/>
            </p:nvSpPr>
            <p:spPr bwMode="auto">
              <a:xfrm>
                <a:off x="519" y="2676"/>
                <a:ext cx="873" cy="1479"/>
              </a:xfrm>
              <a:custGeom>
                <a:avLst/>
                <a:gdLst>
                  <a:gd name="T0" fmla="*/ 0 w 873"/>
                  <a:gd name="T1" fmla="*/ 0 h 1479"/>
                  <a:gd name="T2" fmla="*/ 873 w 873"/>
                  <a:gd name="T3" fmla="*/ 3 h 1479"/>
                  <a:gd name="T4" fmla="*/ 873 w 873"/>
                  <a:gd name="T5" fmla="*/ 264 h 1479"/>
                  <a:gd name="T6" fmla="*/ 525 w 873"/>
                  <a:gd name="T7" fmla="*/ 261 h 1479"/>
                  <a:gd name="T8" fmla="*/ 525 w 873"/>
                  <a:gd name="T9" fmla="*/ 609 h 1479"/>
                  <a:gd name="T10" fmla="*/ 264 w 873"/>
                  <a:gd name="T11" fmla="*/ 609 h 1479"/>
                  <a:gd name="T12" fmla="*/ 261 w 873"/>
                  <a:gd name="T13" fmla="*/ 1134 h 1479"/>
                  <a:gd name="T14" fmla="*/ 348 w 873"/>
                  <a:gd name="T15" fmla="*/ 1134 h 1479"/>
                  <a:gd name="T16" fmla="*/ 348 w 873"/>
                  <a:gd name="T17" fmla="*/ 1218 h 1479"/>
                  <a:gd name="T18" fmla="*/ 612 w 873"/>
                  <a:gd name="T19" fmla="*/ 1218 h 1479"/>
                  <a:gd name="T20" fmla="*/ 612 w 873"/>
                  <a:gd name="T21" fmla="*/ 1479 h 1479"/>
                  <a:gd name="T22" fmla="*/ 0 w 873"/>
                  <a:gd name="T23" fmla="*/ 1479 h 1479"/>
                  <a:gd name="T24" fmla="*/ 0 w 873"/>
                  <a:gd name="T25" fmla="*/ 0 h 1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73"/>
                  <a:gd name="T40" fmla="*/ 0 h 1479"/>
                  <a:gd name="T41" fmla="*/ 873 w 873"/>
                  <a:gd name="T42" fmla="*/ 1479 h 1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73" h="1479">
                    <a:moveTo>
                      <a:pt x="0" y="0"/>
                    </a:moveTo>
                    <a:lnTo>
                      <a:pt x="873" y="3"/>
                    </a:lnTo>
                    <a:lnTo>
                      <a:pt x="873" y="264"/>
                    </a:lnTo>
                    <a:lnTo>
                      <a:pt x="525" y="261"/>
                    </a:lnTo>
                    <a:lnTo>
                      <a:pt x="525" y="609"/>
                    </a:lnTo>
                    <a:lnTo>
                      <a:pt x="264" y="609"/>
                    </a:lnTo>
                    <a:lnTo>
                      <a:pt x="261" y="1134"/>
                    </a:lnTo>
                    <a:lnTo>
                      <a:pt x="348" y="1134"/>
                    </a:lnTo>
                    <a:lnTo>
                      <a:pt x="348" y="1218"/>
                    </a:lnTo>
                    <a:lnTo>
                      <a:pt x="612" y="1218"/>
                    </a:lnTo>
                    <a:lnTo>
                      <a:pt x="612" y="1479"/>
                    </a:lnTo>
                    <a:lnTo>
                      <a:pt x="0" y="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</p:grpSp>
        <p:grpSp>
          <p:nvGrpSpPr>
            <p:cNvPr id="35846" name="Group 8"/>
            <p:cNvGrpSpPr>
              <a:grpSpLocks/>
            </p:cNvGrpSpPr>
            <p:nvPr/>
          </p:nvGrpSpPr>
          <p:grpSpPr bwMode="auto">
            <a:xfrm>
              <a:off x="297" y="1665"/>
              <a:ext cx="1134" cy="1476"/>
              <a:chOff x="2200" y="1661"/>
              <a:chExt cx="1134" cy="1476"/>
            </a:xfrm>
          </p:grpSpPr>
          <p:grpSp>
            <p:nvGrpSpPr>
              <p:cNvPr id="35860" name="Group 9"/>
              <p:cNvGrpSpPr>
                <a:grpSpLocks/>
              </p:cNvGrpSpPr>
              <p:nvPr/>
            </p:nvGrpSpPr>
            <p:grpSpPr bwMode="auto">
              <a:xfrm>
                <a:off x="2200" y="1661"/>
                <a:ext cx="1134" cy="1476"/>
                <a:chOff x="2200" y="1661"/>
                <a:chExt cx="1134" cy="1476"/>
              </a:xfrm>
            </p:grpSpPr>
            <p:sp>
              <p:nvSpPr>
                <p:cNvPr id="35876" name="Line 10"/>
                <p:cNvSpPr>
                  <a:spLocks noChangeShapeType="1"/>
                </p:cNvSpPr>
                <p:nvPr/>
              </p:nvSpPr>
              <p:spPr bwMode="auto">
                <a:xfrm>
                  <a:off x="2200" y="166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7" name="Line 11"/>
                <p:cNvSpPr>
                  <a:spLocks noChangeShapeType="1"/>
                </p:cNvSpPr>
                <p:nvPr/>
              </p:nvSpPr>
              <p:spPr bwMode="auto">
                <a:xfrm>
                  <a:off x="2200" y="174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8" name="Line 12"/>
                <p:cNvSpPr>
                  <a:spLocks noChangeShapeType="1"/>
                </p:cNvSpPr>
                <p:nvPr/>
              </p:nvSpPr>
              <p:spPr bwMode="auto">
                <a:xfrm>
                  <a:off x="2200" y="183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9" name="Line 13"/>
                <p:cNvSpPr>
                  <a:spLocks noChangeShapeType="1"/>
                </p:cNvSpPr>
                <p:nvPr/>
              </p:nvSpPr>
              <p:spPr bwMode="auto">
                <a:xfrm>
                  <a:off x="2200" y="192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0" name="Line 14"/>
                <p:cNvSpPr>
                  <a:spLocks noChangeShapeType="1"/>
                </p:cNvSpPr>
                <p:nvPr/>
              </p:nvSpPr>
              <p:spPr bwMode="auto">
                <a:xfrm>
                  <a:off x="2200" y="200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1" name="Line 15"/>
                <p:cNvSpPr>
                  <a:spLocks noChangeShapeType="1"/>
                </p:cNvSpPr>
                <p:nvPr/>
              </p:nvSpPr>
              <p:spPr bwMode="auto">
                <a:xfrm>
                  <a:off x="2200" y="209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2" name="Line 16"/>
                <p:cNvSpPr>
                  <a:spLocks noChangeShapeType="1"/>
                </p:cNvSpPr>
                <p:nvPr/>
              </p:nvSpPr>
              <p:spPr bwMode="auto">
                <a:xfrm>
                  <a:off x="2200" y="218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3" name="Line 17"/>
                <p:cNvSpPr>
                  <a:spLocks noChangeShapeType="1"/>
                </p:cNvSpPr>
                <p:nvPr/>
              </p:nvSpPr>
              <p:spPr bwMode="auto">
                <a:xfrm>
                  <a:off x="2200" y="226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4" name="Line 18"/>
                <p:cNvSpPr>
                  <a:spLocks noChangeShapeType="1"/>
                </p:cNvSpPr>
                <p:nvPr/>
              </p:nvSpPr>
              <p:spPr bwMode="auto">
                <a:xfrm>
                  <a:off x="2200" y="235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5" name="Line 19"/>
                <p:cNvSpPr>
                  <a:spLocks noChangeShapeType="1"/>
                </p:cNvSpPr>
                <p:nvPr/>
              </p:nvSpPr>
              <p:spPr bwMode="auto">
                <a:xfrm>
                  <a:off x="2200" y="244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6" name="Line 20"/>
                <p:cNvSpPr>
                  <a:spLocks noChangeShapeType="1"/>
                </p:cNvSpPr>
                <p:nvPr/>
              </p:nvSpPr>
              <p:spPr bwMode="auto">
                <a:xfrm>
                  <a:off x="2200" y="252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7" name="Line 21"/>
                <p:cNvSpPr>
                  <a:spLocks noChangeShapeType="1"/>
                </p:cNvSpPr>
                <p:nvPr/>
              </p:nvSpPr>
              <p:spPr bwMode="auto">
                <a:xfrm>
                  <a:off x="2200" y="261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8" name="Line 22"/>
                <p:cNvSpPr>
                  <a:spLocks noChangeShapeType="1"/>
                </p:cNvSpPr>
                <p:nvPr/>
              </p:nvSpPr>
              <p:spPr bwMode="auto">
                <a:xfrm>
                  <a:off x="2200" y="270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89" name="Line 23"/>
                <p:cNvSpPr>
                  <a:spLocks noChangeShapeType="1"/>
                </p:cNvSpPr>
                <p:nvPr/>
              </p:nvSpPr>
              <p:spPr bwMode="auto">
                <a:xfrm>
                  <a:off x="2200" y="279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90" name="Line 24"/>
                <p:cNvSpPr>
                  <a:spLocks noChangeShapeType="1"/>
                </p:cNvSpPr>
                <p:nvPr/>
              </p:nvSpPr>
              <p:spPr bwMode="auto">
                <a:xfrm>
                  <a:off x="2200" y="287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91" name="Line 25"/>
                <p:cNvSpPr>
                  <a:spLocks noChangeShapeType="1"/>
                </p:cNvSpPr>
                <p:nvPr/>
              </p:nvSpPr>
              <p:spPr bwMode="auto">
                <a:xfrm>
                  <a:off x="2200" y="296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92" name="Line 26"/>
                <p:cNvSpPr>
                  <a:spLocks noChangeShapeType="1"/>
                </p:cNvSpPr>
                <p:nvPr/>
              </p:nvSpPr>
              <p:spPr bwMode="auto">
                <a:xfrm>
                  <a:off x="2200" y="3051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93" name="Line 27"/>
                <p:cNvSpPr>
                  <a:spLocks noChangeShapeType="1"/>
                </p:cNvSpPr>
                <p:nvPr/>
              </p:nvSpPr>
              <p:spPr bwMode="auto">
                <a:xfrm>
                  <a:off x="2200" y="313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</p:grpSp>
          <p:grpSp>
            <p:nvGrpSpPr>
              <p:cNvPr id="35861" name="Group 28"/>
              <p:cNvGrpSpPr>
                <a:grpSpLocks/>
              </p:cNvGrpSpPr>
              <p:nvPr/>
            </p:nvGrpSpPr>
            <p:grpSpPr bwMode="auto">
              <a:xfrm>
                <a:off x="2200" y="1661"/>
                <a:ext cx="1134" cy="1476"/>
                <a:chOff x="2200" y="1661"/>
                <a:chExt cx="1768" cy="1452"/>
              </a:xfrm>
            </p:grpSpPr>
            <p:sp>
              <p:nvSpPr>
                <p:cNvPr id="35862" name="Line 29"/>
                <p:cNvSpPr>
                  <a:spLocks noChangeShapeType="1"/>
                </p:cNvSpPr>
                <p:nvPr/>
              </p:nvSpPr>
              <p:spPr bwMode="auto">
                <a:xfrm>
                  <a:off x="220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3" name="Line 30"/>
                <p:cNvSpPr>
                  <a:spLocks noChangeShapeType="1"/>
                </p:cNvSpPr>
                <p:nvPr/>
              </p:nvSpPr>
              <p:spPr bwMode="auto">
                <a:xfrm>
                  <a:off x="233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4" name="Line 31"/>
                <p:cNvSpPr>
                  <a:spLocks noChangeShapeType="1"/>
                </p:cNvSpPr>
                <p:nvPr/>
              </p:nvSpPr>
              <p:spPr bwMode="auto">
                <a:xfrm>
                  <a:off x="247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5" name="Line 32"/>
                <p:cNvSpPr>
                  <a:spLocks noChangeShapeType="1"/>
                </p:cNvSpPr>
                <p:nvPr/>
              </p:nvSpPr>
              <p:spPr bwMode="auto">
                <a:xfrm>
                  <a:off x="260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6" name="Line 33"/>
                <p:cNvSpPr>
                  <a:spLocks noChangeShapeType="1"/>
                </p:cNvSpPr>
                <p:nvPr/>
              </p:nvSpPr>
              <p:spPr bwMode="auto">
                <a:xfrm>
                  <a:off x="2744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7" name="Line 34"/>
                <p:cNvSpPr>
                  <a:spLocks noChangeShapeType="1"/>
                </p:cNvSpPr>
                <p:nvPr/>
              </p:nvSpPr>
              <p:spPr bwMode="auto">
                <a:xfrm>
                  <a:off x="288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8" name="Line 35"/>
                <p:cNvSpPr>
                  <a:spLocks noChangeShapeType="1"/>
                </p:cNvSpPr>
                <p:nvPr/>
              </p:nvSpPr>
              <p:spPr bwMode="auto">
                <a:xfrm>
                  <a:off x="301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69" name="Line 36"/>
                <p:cNvSpPr>
                  <a:spLocks noChangeShapeType="1"/>
                </p:cNvSpPr>
                <p:nvPr/>
              </p:nvSpPr>
              <p:spPr bwMode="auto">
                <a:xfrm>
                  <a:off x="315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0" name="Line 37"/>
                <p:cNvSpPr>
                  <a:spLocks noChangeShapeType="1"/>
                </p:cNvSpPr>
                <p:nvPr/>
              </p:nvSpPr>
              <p:spPr bwMode="auto">
                <a:xfrm>
                  <a:off x="328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1" name="Line 38"/>
                <p:cNvSpPr>
                  <a:spLocks noChangeShapeType="1"/>
                </p:cNvSpPr>
                <p:nvPr/>
              </p:nvSpPr>
              <p:spPr bwMode="auto">
                <a:xfrm>
                  <a:off x="3424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2" name="Line 39"/>
                <p:cNvSpPr>
                  <a:spLocks noChangeShapeType="1"/>
                </p:cNvSpPr>
                <p:nvPr/>
              </p:nvSpPr>
              <p:spPr bwMode="auto">
                <a:xfrm>
                  <a:off x="3560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3" name="Line 40"/>
                <p:cNvSpPr>
                  <a:spLocks noChangeShapeType="1"/>
                </p:cNvSpPr>
                <p:nvPr/>
              </p:nvSpPr>
              <p:spPr bwMode="auto">
                <a:xfrm>
                  <a:off x="3696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4" name="Line 41"/>
                <p:cNvSpPr>
                  <a:spLocks noChangeShapeType="1"/>
                </p:cNvSpPr>
                <p:nvPr/>
              </p:nvSpPr>
              <p:spPr bwMode="auto">
                <a:xfrm>
                  <a:off x="3832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  <p:sp>
              <p:nvSpPr>
                <p:cNvPr id="35875" name="Line 42"/>
                <p:cNvSpPr>
                  <a:spLocks noChangeShapeType="1"/>
                </p:cNvSpPr>
                <p:nvPr/>
              </p:nvSpPr>
              <p:spPr bwMode="auto">
                <a:xfrm>
                  <a:off x="3968" y="1661"/>
                  <a:ext cx="0" cy="14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 sz="2399"/>
                </a:p>
              </p:txBody>
            </p:sp>
          </p:grpSp>
        </p:grpSp>
        <p:grpSp>
          <p:nvGrpSpPr>
            <p:cNvPr id="35847" name="Group 43"/>
            <p:cNvGrpSpPr>
              <a:grpSpLocks/>
            </p:cNvGrpSpPr>
            <p:nvPr/>
          </p:nvGrpSpPr>
          <p:grpSpPr bwMode="auto">
            <a:xfrm>
              <a:off x="905" y="2445"/>
              <a:ext cx="441" cy="523"/>
              <a:chOff x="1129" y="3460"/>
              <a:chExt cx="441" cy="523"/>
            </a:xfrm>
          </p:grpSpPr>
          <p:sp>
            <p:nvSpPr>
              <p:cNvPr id="35857" name="Rectangle 44"/>
              <p:cNvSpPr>
                <a:spLocks noChangeArrowheads="1"/>
              </p:cNvSpPr>
              <p:nvPr/>
            </p:nvSpPr>
            <p:spPr bwMode="auto">
              <a:xfrm>
                <a:off x="1480" y="389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8" name="Rectangle 45"/>
              <p:cNvSpPr>
                <a:spLocks noChangeArrowheads="1"/>
              </p:cNvSpPr>
              <p:nvPr/>
            </p:nvSpPr>
            <p:spPr bwMode="auto">
              <a:xfrm>
                <a:off x="1129" y="363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9" name="Rectangle 46"/>
              <p:cNvSpPr>
                <a:spLocks noChangeArrowheads="1"/>
              </p:cNvSpPr>
              <p:nvPr/>
            </p:nvSpPr>
            <p:spPr bwMode="auto">
              <a:xfrm>
                <a:off x="1480" y="3460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</p:grpSp>
        <p:grpSp>
          <p:nvGrpSpPr>
            <p:cNvPr id="35848" name="Group 47"/>
            <p:cNvGrpSpPr>
              <a:grpSpLocks/>
            </p:cNvGrpSpPr>
            <p:nvPr/>
          </p:nvGrpSpPr>
          <p:grpSpPr bwMode="auto">
            <a:xfrm>
              <a:off x="385" y="1750"/>
              <a:ext cx="435" cy="1308"/>
              <a:chOff x="609" y="2765"/>
              <a:chExt cx="435" cy="1308"/>
            </a:xfrm>
          </p:grpSpPr>
          <p:sp>
            <p:nvSpPr>
              <p:cNvPr id="35853" name="Rectangle 48"/>
              <p:cNvSpPr>
                <a:spLocks noChangeArrowheads="1"/>
              </p:cNvSpPr>
              <p:nvPr/>
            </p:nvSpPr>
            <p:spPr bwMode="auto">
              <a:xfrm>
                <a:off x="784" y="398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4" name="Rectangle 49"/>
              <p:cNvSpPr>
                <a:spLocks noChangeArrowheads="1"/>
              </p:cNvSpPr>
              <p:nvPr/>
            </p:nvSpPr>
            <p:spPr bwMode="auto">
              <a:xfrm>
                <a:off x="609" y="2765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5" name="Rectangle 50"/>
              <p:cNvSpPr>
                <a:spLocks noChangeArrowheads="1"/>
              </p:cNvSpPr>
              <p:nvPr/>
            </p:nvSpPr>
            <p:spPr bwMode="auto">
              <a:xfrm>
                <a:off x="609" y="3373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6" name="Rectangle 51"/>
              <p:cNvSpPr>
                <a:spLocks noChangeArrowheads="1"/>
              </p:cNvSpPr>
              <p:nvPr/>
            </p:nvSpPr>
            <p:spPr bwMode="auto">
              <a:xfrm>
                <a:off x="954" y="3025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</p:grpSp>
        <p:grpSp>
          <p:nvGrpSpPr>
            <p:cNvPr id="35849" name="Group 52"/>
            <p:cNvGrpSpPr>
              <a:grpSpLocks/>
            </p:cNvGrpSpPr>
            <p:nvPr/>
          </p:nvGrpSpPr>
          <p:grpSpPr bwMode="auto">
            <a:xfrm>
              <a:off x="730" y="1922"/>
              <a:ext cx="616" cy="523"/>
              <a:chOff x="954" y="2937"/>
              <a:chExt cx="616" cy="523"/>
            </a:xfrm>
          </p:grpSpPr>
          <p:sp>
            <p:nvSpPr>
              <p:cNvPr id="35850" name="Rectangle 53"/>
              <p:cNvSpPr>
                <a:spLocks noChangeArrowheads="1"/>
              </p:cNvSpPr>
              <p:nvPr/>
            </p:nvSpPr>
            <p:spPr bwMode="auto">
              <a:xfrm>
                <a:off x="1480" y="2937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1" name="Rectangle 54"/>
              <p:cNvSpPr>
                <a:spLocks noChangeArrowheads="1"/>
              </p:cNvSpPr>
              <p:nvPr/>
            </p:nvSpPr>
            <p:spPr bwMode="auto">
              <a:xfrm>
                <a:off x="1392" y="3200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  <p:sp>
            <p:nvSpPr>
              <p:cNvPr id="35852" name="Rectangle 55"/>
              <p:cNvSpPr>
                <a:spLocks noChangeArrowheads="1"/>
              </p:cNvSpPr>
              <p:nvPr/>
            </p:nvSpPr>
            <p:spPr bwMode="auto">
              <a:xfrm>
                <a:off x="954" y="3370"/>
                <a:ext cx="90" cy="9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/>
                <a:endParaRPr lang="pt-BR" altLang="pt-BR" sz="23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00920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87D8-CD9E-3140-A095-9988689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A7E8-9410-C84F-9EB9-92DF6F4D8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Most part of the datasets we will work with are samples that represent behaviors we observe in the real world</a:t>
            </a:r>
            <a:endParaRPr lang="en-US" dirty="0"/>
          </a:p>
          <a:p>
            <a:r>
              <a:rPr lang="en-US" dirty="0" err="1"/>
              <a:t>In machine learning, our goal is to </a:t>
            </a:r>
            <a:r>
              <a:rPr lang="en-US" b="1" dirty="0" err="1"/>
              <a:t>generalize</a:t>
            </a:r>
            <a:r>
              <a:rPr lang="en-US" dirty="0" err="1"/>
              <a:t> the behavior observed in </a:t>
            </a:r>
            <a:r>
              <a:rPr lang="en-US" b="1" dirty="0" err="1"/>
              <a:t>samples</a:t>
            </a:r>
            <a:r>
              <a:rPr lang="en-US" dirty="0" err="1"/>
              <a:t> via machine learning, and use the model to predict the behavior of </a:t>
            </a:r>
            <a:r>
              <a:rPr lang="en-US" b="1" dirty="0" err="1"/>
              <a:t>unseen examples </a:t>
            </a:r>
            <a:r>
              <a:rPr lang="en-US" dirty="0" err="1"/>
              <a:t>accurately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6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8874-415F-7946-BFBE-64134C00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Descriptive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D0E7-B3EF-754C-B42B-7C0619D9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Goal</a:t>
            </a:r>
            <a:r>
              <a:rPr lang="en-US" dirty="0"/>
              <a:t>: summarize and describe a dataset</a:t>
            </a:r>
          </a:p>
          <a:p>
            <a:r>
              <a:rPr lang="en-US" dirty="0" err="1"/>
              <a:t>Main statistics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Mean</a:t>
            </a:r>
          </a:p>
          <a:p>
            <a:pPr lvl="1"/>
            <a:r>
              <a:rPr lang="en-US" dirty="0" err="1"/>
              <a:t>Mode</a:t>
            </a:r>
            <a:endParaRPr lang="en-US" dirty="0"/>
          </a:p>
          <a:p>
            <a:pPr lvl="1"/>
            <a:r>
              <a:rPr lang="en-US" dirty="0" err="1"/>
              <a:t>Median</a:t>
            </a:r>
          </a:p>
          <a:p>
            <a:pPr lvl="1"/>
            <a:r>
              <a:rPr lang="en-US" dirty="0" err="1"/>
              <a:t>Quartiles and Percentiles</a:t>
            </a:r>
            <a:endParaRPr lang="en-US" dirty="0"/>
          </a:p>
          <a:p>
            <a:pPr lvl="1"/>
            <a:r>
              <a:rPr lang="en-US" dirty="0" err="1"/>
              <a:t>Variance</a:t>
            </a:r>
            <a:endParaRPr lang="en-US" dirty="0"/>
          </a:p>
          <a:p>
            <a:pPr lvl="1"/>
            <a:r>
              <a:rPr lang="en-US" dirty="0" err="1"/>
              <a:t>Standard deviation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FAD-3CFB-A342-BBA4-5C84FC1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F89C-1EA2-5042-BB11-FB5C6B0DF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19" y="1122226"/>
            <a:ext cx="10512862" cy="1698529"/>
          </a:xfrm>
        </p:spPr>
        <p:txBody>
          <a:bodyPr>
            <a:normAutofit/>
          </a:bodyPr>
          <a:lstStyle/>
          <a:p>
            <a:r>
              <a:rPr lang="en-US" dirty="0"/>
              <a:t>Summation of all the data, divided by the number of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C3DD80-B78B-5246-BD97-6EA0CA9125BD}"/>
                  </a:ext>
                </a:extLst>
              </p:cNvPr>
              <p:cNvSpPr txBox="1"/>
              <p:nvPr/>
            </p:nvSpPr>
            <p:spPr>
              <a:xfrm>
                <a:off x="4494212" y="2570041"/>
                <a:ext cx="2392276" cy="1511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BR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59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5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59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9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9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oot" sz="3599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C3DD80-B78B-5246-BD97-6EA0CA912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212" y="2570041"/>
                <a:ext cx="2392276" cy="1511879"/>
              </a:xfrm>
              <a:prstGeom prst="rect">
                <a:avLst/>
              </a:prstGeom>
              <a:blipFill>
                <a:blip r:embed="rId2"/>
                <a:stretch>
                  <a:fillRect l="-20635" t="-120000" r="-26455" b="-18250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92BFAC-C86F-ED40-82DC-DEFC94764DCF}"/>
              </a:ext>
            </a:extLst>
          </p:cNvPr>
          <p:cNvSpPr txBox="1"/>
          <p:nvPr/>
        </p:nvSpPr>
        <p:spPr>
          <a:xfrm>
            <a:off x="608565" y="4419600"/>
            <a:ext cx="10161949" cy="2295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</a:pPr>
            <a:r>
              <a:rPr lang="en-BR" sz="3600">
                <a:latin typeface="+mj-lt"/>
              </a:rPr>
              <a:t>By far, the most used statistic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</a:pPr>
            <a:r>
              <a:rPr lang="en-BR" sz="3600">
                <a:latin typeface="+mj-lt"/>
              </a:rPr>
              <a:t>The mean, is possibly a value that does not belong </a:t>
            </a:r>
            <a:br>
              <a:rPr lang="en-BR" sz="3600">
                <a:latin typeface="+mj-lt"/>
              </a:rPr>
            </a:br>
            <a:r>
              <a:rPr lang="en-BR" sz="3600">
                <a:latin typeface="+mj-lt"/>
              </a:rPr>
              <a:t>to the sample</a:t>
            </a:r>
            <a:br>
              <a:rPr lang="en-BR" sz="2799"/>
            </a:br>
            <a:endParaRPr lang="en-BR" sz="2799"/>
          </a:p>
        </p:txBody>
      </p:sp>
    </p:spTree>
    <p:extLst>
      <p:ext uri="{BB962C8B-B14F-4D97-AF65-F5344CB8AC3E}">
        <p14:creationId xmlns:p14="http://schemas.microsoft.com/office/powerpoint/2010/main" val="257346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73F6-657A-F94C-9B32-8F8B82F2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5C18-4C87-3741-8C65-6F877D2A6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The most frequent value in the data</a:t>
            </a:r>
            <a:endParaRPr lang="en-US" dirty="0"/>
          </a:p>
          <a:p>
            <a:r>
              <a:rPr lang="en-US" dirty="0"/>
              <a:t>What is the mode in the following lists?</a:t>
            </a:r>
          </a:p>
          <a:p>
            <a:r>
              <a:rPr lang="en-US" dirty="0"/>
              <a:t>[1, 1, 2, 3, 4]</a:t>
            </a:r>
          </a:p>
          <a:p>
            <a:r>
              <a:rPr lang="en-US" dirty="0"/>
              <a:t>[1, 2, 3, 4, 5, 6, 7, 8, 9, 10]</a:t>
            </a:r>
          </a:p>
          <a:p>
            <a:r>
              <a:rPr lang="en-US" dirty="0"/>
              <a:t>[1, 1, 1, 2, 2, 2, 3, 4, 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FAD-3CFB-A342-BBA4-5C84FC1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F89C-1EA2-5042-BB11-FB5C6B0D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sorted dataset, the median occupies the central position of the list</a:t>
            </a:r>
          </a:p>
          <a:p>
            <a:r>
              <a:rPr lang="en-US" dirty="0" err="1"/>
              <a:t>Example</a:t>
            </a:r>
            <a:r>
              <a:rPr lang="en-US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319C2-7FA0-FB44-B99C-823F46DA51E4}"/>
              </a:ext>
            </a:extLst>
          </p:cNvPr>
          <p:cNvSpPr/>
          <p:nvPr/>
        </p:nvSpPr>
        <p:spPr>
          <a:xfrm>
            <a:off x="3047206" y="3429000"/>
            <a:ext cx="6094413" cy="461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399" b="1" dirty="0">
                <a:solidFill>
                  <a:srgbClr val="000000"/>
                </a:solidFill>
                <a:latin typeface="Raleway"/>
              </a:rPr>
              <a:t>[32, 33, 24, 31, 44, 65, 32, 21, 32]</a:t>
            </a:r>
            <a:endParaRPr lang="en-US" sz="239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39E01-5096-E841-A1DC-BE998E8D40EB}"/>
              </a:ext>
            </a:extLst>
          </p:cNvPr>
          <p:cNvSpPr txBox="1"/>
          <p:nvPr/>
        </p:nvSpPr>
        <p:spPr>
          <a:xfrm>
            <a:off x="1698252" y="3890545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Sorting</a:t>
            </a:r>
            <a:r>
              <a:rPr lang="en-US" sz="2800" dirty="0"/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8A02E-D175-E148-BA3C-6B22D5DC5B26}"/>
              </a:ext>
            </a:extLst>
          </p:cNvPr>
          <p:cNvSpPr/>
          <p:nvPr/>
        </p:nvSpPr>
        <p:spPr>
          <a:xfrm>
            <a:off x="3047206" y="4529492"/>
            <a:ext cx="5344943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dirty="0">
                <a:solidFill>
                  <a:srgbClr val="000000"/>
                </a:solidFill>
                <a:latin typeface="Raleway"/>
              </a:rPr>
              <a:t>[21, 24, 31, 32, 32, 32, 33, 44, 65]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8D37A-CF18-0246-846A-EDA5A798E01F}"/>
              </a:ext>
            </a:extLst>
          </p:cNvPr>
          <p:cNvSpPr txBox="1"/>
          <p:nvPr/>
        </p:nvSpPr>
        <p:spPr>
          <a:xfrm>
            <a:off x="1718028" y="5141399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Median</a:t>
            </a:r>
            <a:r>
              <a:rPr lang="en-US" sz="2800" dirty="0"/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90C31-8A5C-BD48-A09C-BA8B7BB80B43}"/>
              </a:ext>
            </a:extLst>
          </p:cNvPr>
          <p:cNvSpPr/>
          <p:nvPr/>
        </p:nvSpPr>
        <p:spPr>
          <a:xfrm>
            <a:off x="3047206" y="5672342"/>
            <a:ext cx="5344943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dirty="0">
                <a:solidFill>
                  <a:srgbClr val="000000"/>
                </a:solidFill>
                <a:latin typeface="Raleway"/>
              </a:rPr>
              <a:t>[21, 24, 31, 32, </a:t>
            </a:r>
            <a:r>
              <a:rPr lang="en-US" sz="2399" b="1" dirty="0">
                <a:solidFill>
                  <a:srgbClr val="FF0000"/>
                </a:solidFill>
                <a:latin typeface="Raleway"/>
              </a:rPr>
              <a:t>32</a:t>
            </a:r>
            <a:r>
              <a:rPr lang="en-US" sz="2399" b="1" dirty="0">
                <a:solidFill>
                  <a:srgbClr val="000000"/>
                </a:solidFill>
                <a:latin typeface="Raleway"/>
              </a:rPr>
              <a:t>, 32, 33, 44, 65]</a:t>
            </a:r>
          </a:p>
        </p:txBody>
      </p:sp>
    </p:spTree>
    <p:extLst>
      <p:ext uri="{BB962C8B-B14F-4D97-AF65-F5344CB8AC3E}">
        <p14:creationId xmlns:p14="http://schemas.microsoft.com/office/powerpoint/2010/main" val="286571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F87-A416-0740-8AE8-04587385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180B-D96A-F542-B4E1-455496947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985720"/>
            <a:ext cx="10512862" cy="5190527"/>
          </a:xfrm>
        </p:spPr>
        <p:txBody>
          <a:bodyPr/>
          <a:lstStyle/>
          <a:p>
            <a:r>
              <a:rPr lang="en-US" dirty="0"/>
              <a:t>If the dataset has an even number of elements, the median is usually the mean of the two most central values</a:t>
            </a:r>
          </a:p>
          <a:p>
            <a:r>
              <a:rPr lang="en-US" dirty="0" err="1"/>
              <a:t>Example</a:t>
            </a:r>
            <a:r>
              <a:rPr lang="en-US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C1CEE-F90C-964B-9E0C-CE151F8AA317}"/>
              </a:ext>
            </a:extLst>
          </p:cNvPr>
          <p:cNvSpPr/>
          <p:nvPr/>
        </p:nvSpPr>
        <p:spPr>
          <a:xfrm>
            <a:off x="2738438" y="3337584"/>
            <a:ext cx="6711949" cy="52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9" b="1" dirty="0">
                <a:solidFill>
                  <a:srgbClr val="000000"/>
                </a:solidFill>
                <a:latin typeface="Raleway"/>
              </a:rPr>
              <a:t>[18, 19, 19, 22, </a:t>
            </a:r>
            <a:r>
              <a:rPr lang="en-US" sz="2799" b="1" dirty="0">
                <a:solidFill>
                  <a:srgbClr val="FF0000"/>
                </a:solidFill>
                <a:latin typeface="inherit"/>
              </a:rPr>
              <a:t>44</a:t>
            </a:r>
            <a:r>
              <a:rPr lang="en-US" sz="2799" b="1" dirty="0">
                <a:solidFill>
                  <a:srgbClr val="000000"/>
                </a:solidFill>
                <a:latin typeface="Raleway"/>
              </a:rPr>
              <a:t>, </a:t>
            </a:r>
            <a:r>
              <a:rPr lang="en-US" sz="2799" b="1" dirty="0">
                <a:solidFill>
                  <a:srgbClr val="FF0000"/>
                </a:solidFill>
                <a:latin typeface="inherit"/>
              </a:rPr>
              <a:t>45</a:t>
            </a:r>
            <a:r>
              <a:rPr lang="en-US" sz="2799" b="1" dirty="0">
                <a:solidFill>
                  <a:srgbClr val="000000"/>
                </a:solidFill>
                <a:latin typeface="Raleway"/>
              </a:rPr>
              <a:t>, 46, 46, 47, 48]</a:t>
            </a:r>
            <a:endParaRPr lang="en-US" sz="2799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B38E4-017A-1849-B9E3-EDDDDD233528}"/>
              </a:ext>
            </a:extLst>
          </p:cNvPr>
          <p:cNvSpPr txBox="1"/>
          <p:nvPr/>
        </p:nvSpPr>
        <p:spPr>
          <a:xfrm>
            <a:off x="1055441" y="4495373"/>
            <a:ext cx="4086375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dirty="0" err="1"/>
              <a:t>Median</a:t>
            </a:r>
            <a:r>
              <a:rPr lang="en-US" sz="2799" dirty="0"/>
              <a:t> = </a:t>
            </a:r>
            <a:r>
              <a:rPr lang="en-US" sz="2799" b="1" dirty="0"/>
              <a:t>(44+45)/2 = </a:t>
            </a:r>
            <a:r>
              <a:rPr lang="en-US" sz="2799" b="1" dirty="0">
                <a:solidFill>
                  <a:srgbClr val="FF0000"/>
                </a:solidFill>
              </a:rPr>
              <a:t>44,5</a:t>
            </a:r>
          </a:p>
        </p:txBody>
      </p:sp>
    </p:spTree>
    <p:extLst>
      <p:ext uri="{BB962C8B-B14F-4D97-AF65-F5344CB8AC3E}">
        <p14:creationId xmlns:p14="http://schemas.microsoft.com/office/powerpoint/2010/main" val="387200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EE60-E93D-1C48-AEB1-B3D6541B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(BASIC) STATISTICS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A09DAEDB-EE02-C243-A976-A5A9949C0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240" y="381795"/>
            <a:ext cx="4032078" cy="40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FAD-3CFB-A342-BBA4-5C84FC1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Quartiles and Percentiles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F89C-1EA2-5042-BB11-FB5C6B0D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Quartiles divide the data in 4 parts.</a:t>
            </a:r>
            <a:r>
              <a:rPr lang="en-US" dirty="0"/>
              <a:t> These are indicated by Q1, Q2 and Q3, such that Q2 is the median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rationale can be applied to percentiles, that divide the data in each 1%: P1, P2, P3, … P99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2AD2F-8DED-0245-BBB9-86F8971893DA}"/>
              </a:ext>
            </a:extLst>
          </p:cNvPr>
          <p:cNvSpPr/>
          <p:nvPr/>
        </p:nvSpPr>
        <p:spPr>
          <a:xfrm>
            <a:off x="2665412" y="3167458"/>
            <a:ext cx="6711949" cy="52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9" b="1" dirty="0">
                <a:solidFill>
                  <a:srgbClr val="000000"/>
                </a:solidFill>
                <a:latin typeface="Raleway"/>
              </a:rPr>
              <a:t>[18, </a:t>
            </a:r>
            <a:r>
              <a:rPr lang="en-US" sz="2799" b="1" dirty="0">
                <a:solidFill>
                  <a:srgbClr val="FF0000"/>
                </a:solidFill>
                <a:latin typeface="Raleway"/>
              </a:rPr>
              <a:t>19, 19</a:t>
            </a:r>
            <a:r>
              <a:rPr lang="en-US" sz="2799" b="1" dirty="0">
                <a:solidFill>
                  <a:srgbClr val="000000"/>
                </a:solidFill>
                <a:latin typeface="Raleway"/>
              </a:rPr>
              <a:t>, 22, </a:t>
            </a:r>
            <a:r>
              <a:rPr lang="en-US" sz="2799" b="1" dirty="0">
                <a:solidFill>
                  <a:srgbClr val="FF0000"/>
                </a:solidFill>
                <a:latin typeface="inherit"/>
              </a:rPr>
              <a:t>44</a:t>
            </a:r>
            <a:r>
              <a:rPr lang="en-US" sz="2799" b="1" dirty="0">
                <a:solidFill>
                  <a:srgbClr val="FF0000"/>
                </a:solidFill>
                <a:latin typeface="Raleway"/>
              </a:rPr>
              <a:t>, </a:t>
            </a:r>
            <a:r>
              <a:rPr lang="en-US" sz="2799" b="1" dirty="0">
                <a:solidFill>
                  <a:srgbClr val="FF0000"/>
                </a:solidFill>
                <a:latin typeface="inherit"/>
              </a:rPr>
              <a:t>45</a:t>
            </a:r>
            <a:r>
              <a:rPr lang="en-US" sz="2799" b="1" dirty="0">
                <a:solidFill>
                  <a:srgbClr val="000000"/>
                </a:solidFill>
                <a:latin typeface="Raleway"/>
              </a:rPr>
              <a:t>, </a:t>
            </a:r>
            <a:r>
              <a:rPr lang="en-US" sz="2799" b="1" dirty="0">
                <a:solidFill>
                  <a:srgbClr val="FF0000"/>
                </a:solidFill>
                <a:latin typeface="Raleway"/>
              </a:rPr>
              <a:t>46, 46</a:t>
            </a:r>
            <a:r>
              <a:rPr lang="en-US" sz="2799" b="1" dirty="0">
                <a:solidFill>
                  <a:srgbClr val="000000"/>
                </a:solidFill>
                <a:latin typeface="Raleway"/>
              </a:rPr>
              <a:t>, 47, 48]</a:t>
            </a:r>
            <a:endParaRPr lang="en-US" sz="2799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0ED58-7C4E-7B43-891C-493FA6EA8C4E}"/>
              </a:ext>
            </a:extLst>
          </p:cNvPr>
          <p:cNvSpPr txBox="1"/>
          <p:nvPr/>
        </p:nvSpPr>
        <p:spPr>
          <a:xfrm>
            <a:off x="5330510" y="3825444"/>
            <a:ext cx="1381750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399" dirty="0"/>
              <a:t>Q2 = 44,5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0D3BA-5672-3F47-B308-AC735EE3CD3E}"/>
              </a:ext>
            </a:extLst>
          </p:cNvPr>
          <p:cNvSpPr txBox="1"/>
          <p:nvPr/>
        </p:nvSpPr>
        <p:spPr>
          <a:xfrm>
            <a:off x="3450830" y="2638462"/>
            <a:ext cx="1149375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399" dirty="0"/>
              <a:t>Q1 = 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B8A9B-5157-FC4B-9A55-1E6B515CB200}"/>
              </a:ext>
            </a:extLst>
          </p:cNvPr>
          <p:cNvSpPr txBox="1"/>
          <p:nvPr/>
        </p:nvSpPr>
        <p:spPr>
          <a:xfrm>
            <a:off x="6699465" y="2638461"/>
            <a:ext cx="101155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399" dirty="0"/>
              <a:t>Q3=46</a:t>
            </a:r>
          </a:p>
        </p:txBody>
      </p:sp>
    </p:spTree>
    <p:extLst>
      <p:ext uri="{BB962C8B-B14F-4D97-AF65-F5344CB8AC3E}">
        <p14:creationId xmlns:p14="http://schemas.microsoft.com/office/powerpoint/2010/main" val="98440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FAD-3CFB-A342-BBA4-5C84FC1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DF89C-1EA2-5042-BB11-FB5C6B0DF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dataset, the variance quantifies how distant each value is from the mean</a:t>
                </a:r>
              </a:p>
              <a:p>
                <a:r>
                  <a:rPr lang="en-US" dirty="0" err="1"/>
                  <a:t>The smaller the variance, the closer the values are from the mean</a:t>
                </a:r>
                <a:endParaRPr lang="en-US" dirty="0"/>
              </a:p>
              <a:p>
                <a:r>
                  <a:rPr lang="en-US" dirty="0"/>
                  <a:t>The variance is given by: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the mean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sample size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DF89C-1EA2-5042-BB11-FB5C6B0DF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7" t="-2290" r="-463" b="-254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7015E-081C-1E43-97E6-9673007B4FA7}"/>
                  </a:ext>
                </a:extLst>
              </p:cNvPr>
              <p:cNvSpPr txBox="1"/>
              <p:nvPr/>
            </p:nvSpPr>
            <p:spPr>
              <a:xfrm>
                <a:off x="4037012" y="3962400"/>
                <a:ext cx="3784217" cy="864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99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799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99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799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799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799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799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799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799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799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799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799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799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799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799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799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799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799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799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BR" sz="2399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7015E-081C-1E43-97E6-9673007B4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12" y="3962400"/>
                <a:ext cx="3784217" cy="864307"/>
              </a:xfrm>
              <a:prstGeom prst="rect">
                <a:avLst/>
              </a:prstGeom>
              <a:blipFill>
                <a:blip r:embed="rId3"/>
                <a:stretch>
                  <a:fillRect l="-1672" t="-83824" b="-7500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01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FAD-3CFB-A342-BBA4-5C84FC1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 deviation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DF89C-1EA2-5042-BB11-FB5C6B0DF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standard deviation provides an “error” rate of a dataset if the values are replaced by the mean</a:t>
                </a:r>
              </a:p>
              <a:p>
                <a:r>
                  <a:rPr lang="en-US" dirty="0"/>
                  <a:t>The standard deviation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presented along with the mean: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standard deviation is the square root of the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DF89C-1EA2-5042-BB11-FB5C6B0DF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527" b="-3562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80CE7-233F-1E4A-BE19-5F60BDE5AEFF}"/>
                  </a:ext>
                </a:extLst>
              </p:cNvPr>
              <p:cNvSpPr txBox="1"/>
              <p:nvPr/>
            </p:nvSpPr>
            <p:spPr>
              <a:xfrm>
                <a:off x="5629822" y="3429000"/>
                <a:ext cx="929180" cy="430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BR" sz="2799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99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BR" sz="279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BR" sz="279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BR" sz="2799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80CE7-233F-1E4A-BE19-5F60BDE5A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822" y="3429000"/>
                <a:ext cx="929180" cy="430775"/>
              </a:xfrm>
              <a:prstGeom prst="rect">
                <a:avLst/>
              </a:prstGeom>
              <a:blipFill>
                <a:blip r:embed="rId3"/>
                <a:stretch>
                  <a:fillRect l="-2703" r="-2703" b="-14286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EF36BA-C490-564A-859A-FB754E4D2961}"/>
                  </a:ext>
                </a:extLst>
              </p:cNvPr>
              <p:cNvSpPr/>
              <p:nvPr/>
            </p:nvSpPr>
            <p:spPr>
              <a:xfrm>
                <a:off x="4874972" y="4191000"/>
                <a:ext cx="2438879" cy="61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79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7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799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799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99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BR" sz="2799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EF36BA-C490-564A-859A-FB754E4D2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72" y="4191000"/>
                <a:ext cx="2438879" cy="613982"/>
              </a:xfrm>
              <a:prstGeom prst="rect">
                <a:avLst/>
              </a:prstGeom>
              <a:blipFill>
                <a:blip r:embed="rId4"/>
                <a:stretch>
                  <a:fillRect b="-16327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9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54A4-6392-FB45-B058-983AA6A0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/>
              <a:t>ANALYZING DISTRIBUTIONS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16F15-EB78-9548-9D93-798B0CE35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83192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Assymetry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801" y="1413401"/>
            <a:ext cx="10816155" cy="4758085"/>
          </a:xfrm>
        </p:spPr>
        <p:txBody>
          <a:bodyPr>
            <a:noAutofit/>
          </a:bodyPr>
          <a:lstStyle/>
          <a:p>
            <a:r>
              <a:rPr lang="pt-BR" altLang="pt-BR" dirty="0"/>
              <a:t>Compares the distribution to a gaussian distribution</a:t>
            </a:r>
          </a:p>
          <a:p>
            <a:pPr marL="990129" lvl="2" indent="-456983"/>
            <a:r>
              <a:rPr lang="pt-BR" altLang="pt-BR" sz="2799" dirty="0"/>
              <a:t>When mean, median and mode match, the distribution is symmetric and the symmetry coefficient is zero</a:t>
            </a:r>
          </a:p>
          <a:p>
            <a:pPr marL="990129" lvl="2" indent="-456983"/>
            <a:r>
              <a:rPr lang="pt-BR" altLang="pt-BR" sz="2799" dirty="0"/>
              <a:t>When the mean is greater than the median and mode, we have a </a:t>
            </a:r>
            <a:r>
              <a:rPr lang="pt-BR" altLang="pt-BR" sz="2799" b="1" dirty="0"/>
              <a:t>positive </a:t>
            </a:r>
            <a:r>
              <a:rPr lang="pt-BR" altLang="pt-BR" sz="2799" dirty="0"/>
              <a:t>assymetry</a:t>
            </a:r>
          </a:p>
          <a:p>
            <a:pPr marL="990129" lvl="2" indent="-456983"/>
            <a:r>
              <a:rPr lang="pt-BR" altLang="pt-BR" sz="2799" dirty="0"/>
              <a:t>When the mean is smaller than the median and mode, we have </a:t>
            </a:r>
            <a:r>
              <a:rPr lang="pt-BR" altLang="pt-BR" sz="2799" b="1" dirty="0"/>
              <a:t>negative </a:t>
            </a:r>
            <a:r>
              <a:rPr lang="pt-BR" altLang="pt-BR" sz="2799" dirty="0"/>
              <a:t>assymetry</a:t>
            </a:r>
          </a:p>
        </p:txBody>
      </p:sp>
    </p:spTree>
    <p:extLst>
      <p:ext uri="{BB962C8B-B14F-4D97-AF65-F5344CB8AC3E}">
        <p14:creationId xmlns:p14="http://schemas.microsoft.com/office/powerpoint/2010/main" val="27619107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 dirty="0"/>
              <a:t>Kurtosis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Computes the “tailedness” of a distribution when compared to a gaussian distribution</a:t>
            </a:r>
          </a:p>
          <a:p>
            <a:pPr marL="990210" lvl="1" indent="-456983"/>
            <a:r>
              <a:rPr lang="pt-BR" altLang="pt-BR" sz="3599" dirty="0"/>
              <a:t>A gaussian distribution has zero kurtosis and it is called mesokurtic</a:t>
            </a:r>
          </a:p>
          <a:p>
            <a:pPr marL="990210" lvl="1" indent="-456983"/>
            <a:r>
              <a:rPr lang="pt-BR" altLang="pt-BR" sz="3599" dirty="0"/>
              <a:t>A distribution is positive kurtosis is said leptokurtic</a:t>
            </a:r>
          </a:p>
          <a:p>
            <a:pPr marL="990210" lvl="1" indent="-456983"/>
            <a:r>
              <a:rPr lang="pt-BR" altLang="pt-BR" sz="3599" dirty="0"/>
              <a:t>A distribution with negative kurtosis is said platykurtic</a:t>
            </a:r>
          </a:p>
        </p:txBody>
      </p:sp>
    </p:spTree>
    <p:extLst>
      <p:ext uri="{BB962C8B-B14F-4D97-AF65-F5344CB8AC3E}">
        <p14:creationId xmlns:p14="http://schemas.microsoft.com/office/powerpoint/2010/main" val="403435140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1774825" y="146050"/>
          <a:ext cx="3959225" cy="212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" name="Chart" r:id="rId4" imgW="5276888" imgH="2838526" progId="Excel.Chart.8">
                  <p:embed/>
                </p:oleObj>
              </mc:Choice>
              <mc:Fallback>
                <p:oleObj name="Chart" r:id="rId4" imgW="5276888" imgH="2838526" progId="Excel.Chart.8">
                  <p:embed/>
                  <p:pic>
                    <p:nvPicPr>
                      <p:cNvPr id="3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46050"/>
                        <a:ext cx="3959225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6416591" y="145321"/>
          <a:ext cx="3959781" cy="212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" name="Gráfico" r:id="rId6" imgW="5276888" imgH="2838526" progId="Excel.Chart.8">
                  <p:embed/>
                </p:oleObj>
              </mc:Choice>
              <mc:Fallback>
                <p:oleObj name="Gráfico" r:id="rId6" imgW="5276888" imgH="2838526" progId="Excel.Chart.8">
                  <p:embed/>
                  <p:pic>
                    <p:nvPicPr>
                      <p:cNvPr id="389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591" y="145321"/>
                        <a:ext cx="3959781" cy="2129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6416591" y="2306933"/>
          <a:ext cx="3959781" cy="212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" name="Gráfico" r:id="rId8" imgW="5276888" imgH="2838526" progId="Excel.Chart.8">
                  <p:embed/>
                </p:oleObj>
              </mc:Choice>
              <mc:Fallback>
                <p:oleObj name="Gráfico" r:id="rId8" imgW="5276888" imgH="2838526" progId="Excel.Chart.8">
                  <p:embed/>
                  <p:pic>
                    <p:nvPicPr>
                      <p:cNvPr id="38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591" y="2306933"/>
                        <a:ext cx="3959781" cy="2129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308577"/>
              </p:ext>
            </p:extLst>
          </p:nvPr>
        </p:nvGraphicFramePr>
        <p:xfrm>
          <a:off x="6416591" y="4538377"/>
          <a:ext cx="3959781" cy="212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" name="Gráfico" r:id="rId10" imgW="5276888" imgH="2838526" progId="Excel.Chart.8">
                  <p:embed/>
                </p:oleObj>
              </mc:Choice>
              <mc:Fallback>
                <p:oleObj name="Gráfico" r:id="rId10" imgW="5276888" imgH="2838526" progId="Excel.Chart.8">
                  <p:embed/>
                  <p:pic>
                    <p:nvPicPr>
                      <p:cNvPr id="38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591" y="4538377"/>
                        <a:ext cx="3959781" cy="2129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1774365" y="2306933"/>
          <a:ext cx="3959782" cy="212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" name="Gráfico" r:id="rId12" imgW="5276888" imgH="2838526" progId="Excel.Chart.8">
                  <p:embed/>
                </p:oleObj>
              </mc:Choice>
              <mc:Fallback>
                <p:oleObj name="Gráfico" r:id="rId12" imgW="5276888" imgH="2838526" progId="Excel.Chart.8">
                  <p:embed/>
                  <p:pic>
                    <p:nvPicPr>
                      <p:cNvPr id="389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365" y="2306933"/>
                        <a:ext cx="3959782" cy="2129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774365" y="4538377"/>
          <a:ext cx="3959782" cy="212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" name="Gráfico" r:id="rId14" imgW="5276888" imgH="2838526" progId="Excel.Chart.8">
                  <p:embed/>
                </p:oleObj>
              </mc:Choice>
              <mc:Fallback>
                <p:oleObj name="Gráfico" r:id="rId14" imgW="5276888" imgH="2838526" progId="Excel.Chart.8">
                  <p:embed/>
                  <p:pic>
                    <p:nvPicPr>
                      <p:cNvPr id="389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365" y="4538377"/>
                        <a:ext cx="3959782" cy="2129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104118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4E05-3A15-4047-8074-9F3F3288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A8B04-4C1F-0446-9B83-417852F0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R"/>
              <a:t>Many machine learning algorithms work under the assumption that data follows a gaussian distribution</a:t>
            </a:r>
          </a:p>
          <a:p>
            <a:r>
              <a:rPr lang="en-BR"/>
              <a:t>Therefore, identifying extreme assymetry behavior requires data handling</a:t>
            </a:r>
          </a:p>
          <a:p>
            <a:r>
              <a:rPr lang="en-BR"/>
              <a:t>We will study ways to handle this </a:t>
            </a:r>
            <a:r>
              <a:rPr lang="en-BR">
                <a:sym typeface="Wingdings" pitchFamily="2" charset="2"/>
              </a:rPr>
              <a:t></a:t>
            </a: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79439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6A23-627D-6C44-BDD1-288D24E8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F982-D694-FB4E-9218-7E859E078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8951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1CF8-15AB-994C-8835-68FB4BAB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Salaries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59CE-8F72-0A45-B0BC-E271BCE22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Let’s load the salaries dataset and uncover some statistics</a:t>
            </a:r>
          </a:p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6808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3C8B-8F50-C242-A362-A44C6F88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Types of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AB9628-BCDA-D44C-9255-C64F6AB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2" y="2819400"/>
            <a:ext cx="6438900" cy="24765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A1B2D-3DC7-A44E-ABF2-12FEE919AEC0}"/>
              </a:ext>
            </a:extLst>
          </p:cNvPr>
          <p:cNvSpPr txBox="1"/>
          <p:nvPr/>
        </p:nvSpPr>
        <p:spPr>
          <a:xfrm>
            <a:off x="647021" y="1274336"/>
            <a:ext cx="96195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/>
              <a:t>There are many taxonomies for variables.</a:t>
            </a:r>
          </a:p>
          <a:p>
            <a:r>
              <a:rPr lang="en-BR" sz="2800"/>
              <a:t>In this module, we will follow a simple, yet robust categorization:</a:t>
            </a:r>
          </a:p>
        </p:txBody>
      </p:sp>
    </p:spTree>
    <p:extLst>
      <p:ext uri="{BB962C8B-B14F-4D97-AF65-F5344CB8AC3E}">
        <p14:creationId xmlns:p14="http://schemas.microsoft.com/office/powerpoint/2010/main" val="519593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40A-B8B1-0A47-A292-0144494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LET’s PLAY A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151F-CFCB-2B4D-BF8C-92A6CCA5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3661921"/>
            <a:ext cx="4305300" cy="28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4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5E01-D009-2048-9BCB-9D82CFF8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53" y="304800"/>
            <a:ext cx="10969943" cy="711081"/>
          </a:xfrm>
        </p:spPr>
        <p:txBody>
          <a:bodyPr/>
          <a:lstStyle/>
          <a:p>
            <a:r>
              <a:rPr lang="en-BR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9DC3-0C05-6A40-80FE-8658067B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4" y="1582394"/>
            <a:ext cx="11506200" cy="4987739"/>
          </a:xfrm>
        </p:spPr>
        <p:txBody>
          <a:bodyPr>
            <a:normAutofit fontScale="92500" lnSpcReduction="10000"/>
          </a:bodyPr>
          <a:lstStyle/>
          <a:p>
            <a:r>
              <a:rPr lang="en-BR"/>
              <a:t>Let’s go to discord!</a:t>
            </a:r>
          </a:p>
          <a:p>
            <a:r>
              <a:rPr lang="en-BR"/>
              <a:t>Each team will receive a number from 1 to 12</a:t>
            </a:r>
          </a:p>
          <a:p>
            <a:r>
              <a:rPr lang="en-BR"/>
              <a:t>You should download the dataset and change </a:t>
            </a:r>
            <a:r>
              <a:rPr lang="en-BR" b="1">
                <a:solidFill>
                  <a:srgbClr val="FF0000"/>
                </a:solidFill>
              </a:rPr>
              <a:t>X</a:t>
            </a:r>
            <a:r>
              <a:rPr lang="en-BR"/>
              <a:t> with your team’s number</a:t>
            </a:r>
          </a:p>
          <a:p>
            <a:r>
              <a:rPr lang="en-US" b="1"/>
              <a:t>df = pd.read_csv('http://www.ppgia.pucpr.br/~jean.barddal/datascience/anscombe/dataset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/>
              <a:t>.csv’)</a:t>
            </a:r>
            <a:endParaRPr lang="en-BR"/>
          </a:p>
          <a:p>
            <a:r>
              <a:rPr lang="en-BR"/>
              <a:t>Use your pandas’ skills to analyze the data set and find out what is happening in the data</a:t>
            </a:r>
          </a:p>
        </p:txBody>
      </p:sp>
    </p:spTree>
    <p:extLst>
      <p:ext uri="{BB962C8B-B14F-4D97-AF65-F5344CB8AC3E}">
        <p14:creationId xmlns:p14="http://schemas.microsoft.com/office/powerpoint/2010/main" val="189814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9F4-B3FC-CC43-97CA-21F4B5F3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037C-7945-4146-A450-E9DA5102E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err="1"/>
              <a:t>Same mean, variance, correlation and linear regression coefficients</a:t>
            </a:r>
            <a:r>
              <a:rPr lang="en-US" b="1" dirty="0"/>
              <a:t>!</a:t>
            </a:r>
          </a:p>
          <a:p>
            <a:r>
              <a:rPr lang="en-US" dirty="0" err="1"/>
              <a:t>Therefore, summarization techniques are not enough</a:t>
            </a:r>
            <a:r>
              <a:rPr lang="en-US" dirty="0"/>
              <a:t>!</a:t>
            </a:r>
          </a:p>
          <a:p>
            <a:r>
              <a:rPr lang="en-US" dirty="0"/>
              <a:t>Visualization is extremely important, as the actual behavior of data may differ</a:t>
            </a:r>
          </a:p>
          <a:p>
            <a:r>
              <a:rPr lang="en-US" dirty="0"/>
              <a:t>See the original paper:</a:t>
            </a:r>
          </a:p>
          <a:p>
            <a:r>
              <a:rPr lang="en-US" dirty="0"/>
              <a:t>F.J. Anscombe, </a:t>
            </a:r>
            <a:r>
              <a:rPr lang="en-US" dirty="0">
                <a:hlinkClick r:id="rId2"/>
              </a:rPr>
              <a:t>"Graphs in Statistical Analysis,"</a:t>
            </a:r>
            <a:r>
              <a:rPr lang="en-US" dirty="0"/>
              <a:t> </a:t>
            </a:r>
            <a:r>
              <a:rPr lang="en-US" dirty="0">
                <a:hlinkClick r:id="rId3" tooltip="American Statistician (página não existe)"/>
              </a:rPr>
              <a:t>American Statistician</a:t>
            </a:r>
            <a:r>
              <a:rPr lang="en-US" dirty="0"/>
              <a:t>, 27 (February 1973), 17-21.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15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84A0-81A7-F945-A8F4-FA9EBD72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stats, different graphs</a:t>
            </a:r>
          </a:p>
        </p:txBody>
      </p:sp>
      <p:pic>
        <p:nvPicPr>
          <p:cNvPr id="4" name="Online Media 3" descr="dinosaur">
            <a:hlinkClick r:id="" action="ppaction://media"/>
            <a:extLst>
              <a:ext uri="{FF2B5EF4-FFF2-40B4-BE49-F238E27FC236}">
                <a16:creationId xmlns:a16="http://schemas.microsoft.com/office/drawing/2014/main" id="{9706836E-D481-E444-B8DE-C82774F6E2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679" y="1371600"/>
            <a:ext cx="8865466" cy="4986626"/>
          </a:xfrm>
        </p:spPr>
      </p:pic>
    </p:spTree>
    <p:extLst>
      <p:ext uri="{BB962C8B-B14F-4D97-AF65-F5344CB8AC3E}">
        <p14:creationId xmlns:p14="http://schemas.microsoft.com/office/powerpoint/2010/main" val="1390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A0B-D0F8-0C41-AFFE-082076CD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3073459"/>
            <a:ext cx="10969943" cy="711081"/>
          </a:xfrm>
        </p:spPr>
        <p:txBody>
          <a:bodyPr/>
          <a:lstStyle/>
          <a:p>
            <a:r>
              <a:rPr lang="en-BR"/>
              <a:t>Take the remainder of the time to work on your project</a:t>
            </a:r>
          </a:p>
        </p:txBody>
      </p:sp>
    </p:spTree>
    <p:extLst>
      <p:ext uri="{BB962C8B-B14F-4D97-AF65-F5344CB8AC3E}">
        <p14:creationId xmlns:p14="http://schemas.microsoft.com/office/powerpoint/2010/main" val="42044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3AE3-1E70-674B-B218-CE4DD2FB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 of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E9A3-6261-BB4E-AFDF-B11E46613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143000"/>
            <a:ext cx="10967086" cy="556572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Numeric</a:t>
            </a:r>
            <a:endParaRPr lang="en-US" dirty="0"/>
          </a:p>
          <a:p>
            <a:pPr lvl="1"/>
            <a:r>
              <a:rPr lang="en-US" dirty="0" err="1"/>
              <a:t>Interval</a:t>
            </a:r>
          </a:p>
          <a:p>
            <a:pPr lvl="2"/>
            <a:r>
              <a:rPr lang="en-US" dirty="0" err="1"/>
              <a:t>Monetary amounts</a:t>
            </a:r>
            <a:r>
              <a:rPr lang="en-US" dirty="0"/>
              <a:t>, </a:t>
            </a:r>
            <a:r>
              <a:rPr lang="en-US" dirty="0" err="1"/>
              <a:t>temperature in</a:t>
            </a:r>
            <a:r>
              <a:rPr lang="en-US" dirty="0"/>
              <a:t> Celsius </a:t>
            </a:r>
            <a:r>
              <a:rPr lang="en-US" dirty="0" err="1"/>
              <a:t>or</a:t>
            </a:r>
            <a:r>
              <a:rPr lang="en-US" dirty="0"/>
              <a:t> Fahrenheit, IQ values,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/>
              <a:t>Ratio</a:t>
            </a:r>
            <a:endParaRPr lang="en-US" dirty="0"/>
          </a:p>
          <a:p>
            <a:pPr lvl="2"/>
            <a:r>
              <a:rPr lang="en-US" dirty="0" err="1"/>
              <a:t>Same as above, but the 0 (zero) value has a special meaning</a:t>
            </a:r>
            <a:endParaRPr lang="en-US" dirty="0"/>
          </a:p>
          <a:p>
            <a:pPr lvl="2"/>
            <a:r>
              <a:rPr lang="en-US" dirty="0"/>
              <a:t>Height, weight, temperature in Kelvin (none can be negative! – and somes, even zero!)</a:t>
            </a:r>
          </a:p>
          <a:p>
            <a:r>
              <a:rPr lang="en-US" dirty="0" err="1"/>
              <a:t>Categorical</a:t>
            </a:r>
            <a:endParaRPr lang="en-US" dirty="0"/>
          </a:p>
          <a:p>
            <a:pPr lvl="1"/>
            <a:r>
              <a:rPr lang="en-US" dirty="0" err="1"/>
              <a:t>Nominal</a:t>
            </a:r>
            <a:endParaRPr lang="en-US" dirty="0"/>
          </a:p>
          <a:p>
            <a:pPr lvl="2"/>
            <a:r>
              <a:rPr lang="en-US" dirty="0" err="1"/>
              <a:t>Gender</a:t>
            </a:r>
            <a:r>
              <a:rPr lang="en-US" dirty="0"/>
              <a:t> (M/F), </a:t>
            </a:r>
            <a:r>
              <a:rPr lang="en-US" dirty="0" err="1"/>
              <a:t>Nationality</a:t>
            </a:r>
            <a:r>
              <a:rPr lang="en-US" dirty="0"/>
              <a:t>, Car make </a:t>
            </a:r>
            <a:r>
              <a:rPr lang="en-US" dirty="0" err="1"/>
              <a:t>(all values share the same importance)</a:t>
            </a:r>
            <a:endParaRPr lang="en-US" dirty="0"/>
          </a:p>
          <a:p>
            <a:pPr lvl="1"/>
            <a:r>
              <a:rPr lang="en-US" dirty="0" err="1"/>
              <a:t>Ordinal</a:t>
            </a:r>
            <a:endParaRPr lang="en-US" dirty="0"/>
          </a:p>
          <a:p>
            <a:pPr lvl="2"/>
            <a:r>
              <a:rPr lang="en-US" dirty="0" err="1"/>
              <a:t>Hotel ratings  </a:t>
            </a:r>
            <a:r>
              <a:rPr lang="en-US" dirty="0"/>
              <a:t>(</a:t>
            </a:r>
            <a:r>
              <a:rPr lang="en-US" dirty="0" err="1"/>
              <a:t>number of stars)</a:t>
            </a:r>
            <a:r>
              <a:rPr lang="en-US" dirty="0"/>
              <a:t>, </a:t>
            </a:r>
            <a:r>
              <a:rPr lang="en-US" dirty="0" err="1"/>
              <a:t>movie ratings </a:t>
            </a:r>
            <a:r>
              <a:rPr lang="en-US" dirty="0"/>
              <a:t>(</a:t>
            </a:r>
            <a:r>
              <a:rPr lang="en-US" dirty="0" err="1"/>
              <a:t>poor</a:t>
            </a:r>
            <a:r>
              <a:rPr lang="en-US" dirty="0"/>
              <a:t>, </a:t>
            </a:r>
            <a:r>
              <a:rPr lang="en-US" dirty="0" err="1"/>
              <a:t>bad</a:t>
            </a:r>
            <a:r>
              <a:rPr lang="en-US" dirty="0"/>
              <a:t>, </a:t>
            </a:r>
            <a:r>
              <a:rPr lang="en-US" dirty="0" err="1"/>
              <a:t>good</a:t>
            </a:r>
            <a:r>
              <a:rPr lang="en-US" dirty="0"/>
              <a:t>, </a:t>
            </a:r>
            <a:r>
              <a:rPr lang="en-US" dirty="0" err="1"/>
              <a:t>great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475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Population versus sample</a:t>
            </a:r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1979612" y="1905000"/>
            <a:ext cx="2447288" cy="4032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999" b="1"/>
              <a:t>Population</a:t>
            </a:r>
          </a:p>
          <a:p>
            <a:pPr algn="ctr">
              <a:defRPr/>
            </a:pPr>
            <a:endParaRPr lang="pt-BR" sz="1999" b="1"/>
          </a:p>
          <a:p>
            <a:pPr algn="ctr">
              <a:defRPr/>
            </a:pPr>
            <a:endParaRPr lang="pt-BR" sz="1999" b="1"/>
          </a:p>
          <a:p>
            <a:pPr algn="ctr">
              <a:defRPr/>
            </a:pPr>
            <a:endParaRPr lang="pt-BR" sz="1999" b="1"/>
          </a:p>
          <a:p>
            <a:pPr algn="ctr">
              <a:defRPr/>
            </a:pPr>
            <a:r>
              <a:rPr lang="pt-BR" sz="1999" b="1"/>
              <a:t>CENSUS</a:t>
            </a:r>
          </a:p>
          <a:p>
            <a:pPr algn="ctr">
              <a:defRPr/>
            </a:pPr>
            <a:endParaRPr lang="pt-BR" sz="1999" b="1"/>
          </a:p>
          <a:p>
            <a:pPr algn="ctr">
              <a:defRPr/>
            </a:pPr>
            <a:endParaRPr lang="pt-BR" sz="1999" b="1"/>
          </a:p>
          <a:p>
            <a:pPr algn="ctr">
              <a:defRPr/>
            </a:pPr>
            <a:r>
              <a:rPr lang="pt-BR" sz="1999" b="1"/>
              <a:t>(N elements)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3779366" y="3057225"/>
            <a:ext cx="503107" cy="72053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7594722" y="1905000"/>
            <a:ext cx="2304450" cy="40327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pt-BR" sz="1999" b="1">
                <a:solidFill>
                  <a:schemeClr val="bg1"/>
                </a:solidFill>
              </a:rPr>
              <a:t>Sample</a:t>
            </a:r>
          </a:p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endParaRPr lang="pt-BR" sz="1999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pt-BR" sz="1999" b="1">
                <a:solidFill>
                  <a:schemeClr val="bg1"/>
                </a:solidFill>
              </a:rPr>
              <a:t>(n elements)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 flipV="1">
            <a:off x="3995212" y="1905000"/>
            <a:ext cx="4607313" cy="115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 sz="1999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3995212" y="3777763"/>
            <a:ext cx="4607313" cy="2160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 sz="1999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5147437" y="2912797"/>
            <a:ext cx="1799756" cy="1079219"/>
          </a:xfrm>
          <a:prstGeom prst="rightArrow">
            <a:avLst>
              <a:gd name="adj1" fmla="val 50000"/>
              <a:gd name="adj2" fmla="val 41691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999" b="1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4282473" y="4785560"/>
            <a:ext cx="3312249" cy="863375"/>
          </a:xfrm>
          <a:prstGeom prst="leftArrow">
            <a:avLst>
              <a:gd name="adj1" fmla="val 50000"/>
              <a:gd name="adj2" fmla="val 9591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999" b="1">
                <a:solidFill>
                  <a:srgbClr val="008000"/>
                </a:solidFill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30899052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608773" y="1590906"/>
            <a:ext cx="10967086" cy="4708511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pt-BR" altLang="pt-BR" dirty="0"/>
              <a:t>Population: set of individuals with at least one common observable trait</a:t>
            </a: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endParaRPr lang="pt-BR" altLang="pt-BR" dirty="0"/>
          </a:p>
          <a:p>
            <a:pPr eaLnBrk="1" hangingPunct="1">
              <a:lnSpc>
                <a:spcPct val="80000"/>
              </a:lnSpc>
            </a:pPr>
            <a:endParaRPr lang="pt-BR" altLang="pt-BR" dirty="0"/>
          </a:p>
          <a:p>
            <a:pPr eaLnBrk="1" hangingPunct="1">
              <a:lnSpc>
                <a:spcPct val="80000"/>
              </a:lnSpc>
            </a:pPr>
            <a:endParaRPr lang="pt-BR" altLang="pt-BR" dirty="0"/>
          </a:p>
          <a:p>
            <a:pPr eaLnBrk="1" hangingPunct="1">
              <a:lnSpc>
                <a:spcPct val="80000"/>
              </a:lnSpc>
            </a:pPr>
            <a:endParaRPr lang="pt-BR" altLang="pt-BR" dirty="0"/>
          </a:p>
          <a:p>
            <a:pPr eaLnBrk="1" hangingPunct="1">
              <a:lnSpc>
                <a:spcPct val="80000"/>
              </a:lnSpc>
            </a:pPr>
            <a:endParaRPr lang="pt-BR" altLang="pt-BR" dirty="0"/>
          </a:p>
          <a:p>
            <a:pPr eaLnBrk="1" hangingPunct="1">
              <a:lnSpc>
                <a:spcPct val="80000"/>
              </a:lnSpc>
            </a:pPr>
            <a:endParaRPr lang="pt-BR" altLang="pt-BR" dirty="0"/>
          </a:p>
          <a:p>
            <a:pPr eaLnBrk="1" hangingPunct="1">
              <a:lnSpc>
                <a:spcPct val="80000"/>
              </a:lnSpc>
            </a:pPr>
            <a:r>
              <a:rPr lang="pt-BR" altLang="pt-BR" dirty="0"/>
              <a:t>If we can survey everyone: CENSUS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dirty="0"/>
              <a:t>Otherwise, we survey a finite subset of the population: SAMPLE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Population versus sample</a:t>
            </a:r>
          </a:p>
        </p:txBody>
      </p:sp>
      <p:grpSp>
        <p:nvGrpSpPr>
          <p:cNvPr id="1031" name="Group 4"/>
          <p:cNvGrpSpPr>
            <a:grpSpLocks/>
          </p:cNvGrpSpPr>
          <p:nvPr/>
        </p:nvGrpSpPr>
        <p:grpSpPr bwMode="auto">
          <a:xfrm>
            <a:off x="4315291" y="2565627"/>
            <a:ext cx="3672518" cy="2207638"/>
            <a:chOff x="624" y="2592"/>
            <a:chExt cx="2976" cy="2306"/>
          </a:xfrm>
        </p:grpSpPr>
        <p:grpSp>
          <p:nvGrpSpPr>
            <p:cNvPr id="1032" name="Group 5"/>
            <p:cNvGrpSpPr>
              <a:grpSpLocks/>
            </p:cNvGrpSpPr>
            <p:nvPr/>
          </p:nvGrpSpPr>
          <p:grpSpPr bwMode="auto">
            <a:xfrm>
              <a:off x="624" y="2592"/>
              <a:ext cx="2976" cy="1352"/>
              <a:chOff x="2782" y="1488"/>
              <a:chExt cx="2976" cy="1352"/>
            </a:xfrm>
          </p:grpSpPr>
          <p:graphicFrame>
            <p:nvGraphicFramePr>
              <p:cNvPr id="1026" name="Object 2"/>
              <p:cNvGraphicFramePr>
                <a:graphicFrameLocks noChangeAspect="1"/>
              </p:cNvGraphicFramePr>
              <p:nvPr/>
            </p:nvGraphicFramePr>
            <p:xfrm>
              <a:off x="2782" y="1488"/>
              <a:ext cx="1440" cy="1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8" name="Clip" r:id="rId4" imgW="2286720" imgH="2146320" progId="MS_ClipArt_Gallery.2">
                      <p:embed/>
                    </p:oleObj>
                  </mc:Choice>
                  <mc:Fallback>
                    <p:oleObj name="Clip" r:id="rId4" imgW="2286720" imgH="2146320" progId="MS_ClipArt_Gallery.2">
                      <p:embed/>
                      <p:pic>
                        <p:nvPicPr>
                          <p:cNvPr id="1026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2" y="1488"/>
                            <a:ext cx="1440" cy="1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7" name="Object 3"/>
              <p:cNvGraphicFramePr>
                <a:graphicFrameLocks noChangeAspect="1"/>
              </p:cNvGraphicFramePr>
              <p:nvPr/>
            </p:nvGraphicFramePr>
            <p:xfrm>
              <a:off x="3694" y="1488"/>
              <a:ext cx="1440" cy="1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9" name="Clip" r:id="rId6" imgW="2286720" imgH="2146320" progId="MS_ClipArt_Gallery.2">
                      <p:embed/>
                    </p:oleObj>
                  </mc:Choice>
                  <mc:Fallback>
                    <p:oleObj name="Clip" r:id="rId6" imgW="2286720" imgH="2146320" progId="MS_ClipArt_Gallery.2">
                      <p:embed/>
                      <p:pic>
                        <p:nvPicPr>
                          <p:cNvPr id="102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4" y="1488"/>
                            <a:ext cx="1440" cy="1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8" name="Object 4"/>
              <p:cNvGraphicFramePr>
                <a:graphicFrameLocks noChangeAspect="1"/>
              </p:cNvGraphicFramePr>
              <p:nvPr/>
            </p:nvGraphicFramePr>
            <p:xfrm>
              <a:off x="4318" y="1488"/>
              <a:ext cx="1440" cy="1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0" name="Clip" r:id="rId7" imgW="2286720" imgH="2146320" progId="MS_ClipArt_Gallery.2">
                      <p:embed/>
                    </p:oleObj>
                  </mc:Choice>
                  <mc:Fallback>
                    <p:oleObj name="Clip" r:id="rId7" imgW="2286720" imgH="2146320" progId="MS_ClipArt_Gallery.2">
                      <p:embed/>
                      <p:pic>
                        <p:nvPicPr>
                          <p:cNvPr id="1028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8" y="1488"/>
                            <a:ext cx="1440" cy="1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7897" name="Line 9"/>
            <p:cNvSpPr>
              <a:spLocks noChangeShapeType="1"/>
            </p:cNvSpPr>
            <p:nvPr/>
          </p:nvSpPr>
          <p:spPr bwMode="auto">
            <a:xfrm flipH="1">
              <a:off x="1490" y="4033"/>
              <a:ext cx="337" cy="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2399"/>
            </a:p>
          </p:txBody>
        </p:sp>
        <p:sp>
          <p:nvSpPr>
            <p:cNvPr id="37898" name="Line 10"/>
            <p:cNvSpPr>
              <a:spLocks noChangeShapeType="1"/>
            </p:cNvSpPr>
            <p:nvPr/>
          </p:nvSpPr>
          <p:spPr bwMode="auto">
            <a:xfrm flipH="1">
              <a:off x="2066" y="3936"/>
              <a:ext cx="336" cy="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2399"/>
            </a:p>
          </p:txBody>
        </p:sp>
        <p:sp>
          <p:nvSpPr>
            <p:cNvPr id="37899" name="Line 11"/>
            <p:cNvSpPr>
              <a:spLocks noChangeShapeType="1"/>
            </p:cNvSpPr>
            <p:nvPr/>
          </p:nvSpPr>
          <p:spPr bwMode="auto">
            <a:xfrm flipH="1">
              <a:off x="2450" y="4033"/>
              <a:ext cx="336" cy="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2399"/>
            </a:p>
          </p:txBody>
        </p:sp>
        <p:sp>
          <p:nvSpPr>
            <p:cNvPr id="37900" name="Text Box 12"/>
            <p:cNvSpPr txBox="1">
              <a:spLocks noChangeArrowheads="1"/>
            </p:cNvSpPr>
            <p:nvPr/>
          </p:nvSpPr>
          <p:spPr bwMode="auto">
            <a:xfrm>
              <a:off x="1297" y="4416"/>
              <a:ext cx="372" cy="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pt-BR" sz="2399" b="1" dirty="0"/>
                <a:t>X</a:t>
              </a:r>
              <a:r>
                <a:rPr lang="pt-BR" sz="2399" b="1" baseline="-25000" dirty="0"/>
                <a:t>1</a:t>
              </a:r>
              <a:endParaRPr lang="pt-BR" sz="2399" dirty="0"/>
            </a:p>
          </p:txBody>
        </p:sp>
        <p:sp>
          <p:nvSpPr>
            <p:cNvPr id="37901" name="Text Box 13"/>
            <p:cNvSpPr txBox="1">
              <a:spLocks noChangeArrowheads="1"/>
            </p:cNvSpPr>
            <p:nvPr/>
          </p:nvSpPr>
          <p:spPr bwMode="auto">
            <a:xfrm>
              <a:off x="1826" y="4416"/>
              <a:ext cx="372" cy="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pt-BR" sz="2399" b="1" dirty="0"/>
                <a:t>X</a:t>
              </a:r>
              <a:r>
                <a:rPr lang="pt-BR" sz="2399" b="1" baseline="-25000" dirty="0"/>
                <a:t>2</a:t>
              </a:r>
              <a:endParaRPr lang="pt-BR" sz="2399" dirty="0"/>
            </a:p>
          </p:txBody>
        </p:sp>
        <p:sp>
          <p:nvSpPr>
            <p:cNvPr id="37902" name="Text Box 14"/>
            <p:cNvSpPr txBox="1">
              <a:spLocks noChangeArrowheads="1"/>
            </p:cNvSpPr>
            <p:nvPr/>
          </p:nvSpPr>
          <p:spPr bwMode="auto">
            <a:xfrm>
              <a:off x="2306" y="4416"/>
              <a:ext cx="372" cy="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pt-BR" sz="2399" b="1" dirty="0"/>
                <a:t>X</a:t>
              </a:r>
              <a:r>
                <a:rPr lang="pt-BR" sz="2399" b="1" baseline="-25000" dirty="0"/>
                <a:t>3</a:t>
              </a:r>
              <a:endParaRPr lang="pt-BR" sz="2399" dirty="0"/>
            </a:p>
          </p:txBody>
        </p:sp>
        <p:sp>
          <p:nvSpPr>
            <p:cNvPr id="37903" name="Text Box 15"/>
            <p:cNvSpPr txBox="1">
              <a:spLocks noChangeArrowheads="1"/>
            </p:cNvSpPr>
            <p:nvPr/>
          </p:nvSpPr>
          <p:spPr bwMode="auto">
            <a:xfrm>
              <a:off x="2594" y="4416"/>
              <a:ext cx="348" cy="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pt-BR" sz="2399" b="1" dirty="0"/>
                <a:t>...</a:t>
              </a:r>
              <a:endParaRPr lang="pt-BR" sz="2399" dirty="0"/>
            </a:p>
          </p:txBody>
        </p:sp>
      </p:grpSp>
    </p:spTree>
    <p:extLst>
      <p:ext uri="{BB962C8B-B14F-4D97-AF65-F5344CB8AC3E}">
        <p14:creationId xmlns:p14="http://schemas.microsoft.com/office/powerpoint/2010/main" val="21006005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z="3999" dirty="0"/>
              <a:t>Process used to derive a sample</a:t>
            </a:r>
          </a:p>
          <a:p>
            <a:pPr eaLnBrk="1" hangingPunct="1"/>
            <a:r>
              <a:rPr lang="pt-BR" altLang="pt-BR" sz="3999" dirty="0"/>
              <a:t>If the sample is good enough, we can estimate reliable characteristics of the population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BC96E-BE54-574C-9345-3B28E359E7C6}"/>
              </a:ext>
            </a:extLst>
          </p:cNvPr>
          <p:cNvSpPr txBox="1">
            <a:spLocks noChangeArrowheads="1"/>
          </p:cNvSpPr>
          <p:nvPr/>
        </p:nvSpPr>
        <p:spPr>
          <a:xfrm>
            <a:off x="630643" y="4207348"/>
            <a:ext cx="10967086" cy="4986440"/>
          </a:xfrm>
          <a:prstGeom prst="rect">
            <a:avLst/>
          </a:prstGeom>
        </p:spPr>
        <p:txBody>
          <a:bodyPr vert="horz" lIns="121867" tIns="60933" rIns="121867" bIns="60933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3599"/>
              <a:t>Population can be infinite!</a:t>
            </a:r>
          </a:p>
          <a:p>
            <a:pPr algn="just"/>
            <a:r>
              <a:rPr lang="pt-BR" altLang="pt-BR" sz="3599"/>
              <a:t>Decreasing data acquisition costs</a:t>
            </a:r>
            <a:endParaRPr lang="pt-BR" altLang="pt-BR" sz="3599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EAA21B-8E8C-234C-8FA0-3BF65AB4B95D}"/>
              </a:ext>
            </a:extLst>
          </p:cNvPr>
          <p:cNvSpPr txBox="1">
            <a:spLocks noChangeArrowheads="1"/>
          </p:cNvSpPr>
          <p:nvPr/>
        </p:nvSpPr>
        <p:spPr>
          <a:xfrm>
            <a:off x="630642" y="3429000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pt-BR" sz="3599" b="1"/>
              <a:t>Why do we sample?</a:t>
            </a:r>
            <a:endParaRPr lang="pt-BR" altLang="pt-BR" sz="3599" b="1"/>
          </a:p>
        </p:txBody>
      </p:sp>
    </p:spTree>
    <p:extLst>
      <p:ext uri="{BB962C8B-B14F-4D97-AF65-F5344CB8AC3E}">
        <p14:creationId xmlns:p14="http://schemas.microsoft.com/office/powerpoint/2010/main" val="23782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/>
              <a:t>The sample size depends on:</a:t>
            </a:r>
          </a:p>
          <a:p>
            <a:pPr lvl="1" eaLnBrk="1" hangingPunct="1"/>
            <a:r>
              <a:rPr lang="pt-BR" altLang="pt-BR"/>
              <a:t>...data variability</a:t>
            </a:r>
            <a:br>
              <a:rPr lang="pt-BR" altLang="pt-BR"/>
            </a:br>
            <a:r>
              <a:rPr lang="pt-BR" altLang="pt-BR"/>
              <a:t>(greater variance </a:t>
            </a:r>
            <a:r>
              <a:rPr lang="pt-BR" altLang="pt-BR">
                <a:latin typeface="Wingdings" charset="2"/>
              </a:rPr>
              <a:t></a:t>
            </a:r>
            <a:r>
              <a:rPr lang="pt-BR" altLang="pt-BR"/>
              <a:t> greater n)</a:t>
            </a:r>
          </a:p>
          <a:p>
            <a:pPr lvl="1" eaLnBrk="1" hangingPunct="1"/>
            <a:r>
              <a:rPr lang="pt-BR" altLang="pt-BR"/>
              <a:t>...of the precision required</a:t>
            </a:r>
            <a:br>
              <a:rPr lang="pt-BR" altLang="pt-BR"/>
            </a:br>
            <a:r>
              <a:rPr lang="pt-BR" altLang="pt-BR"/>
              <a:t>(greater precision </a:t>
            </a:r>
            <a:r>
              <a:rPr lang="pt-BR" altLang="pt-BR">
                <a:latin typeface="Wingdings" charset="2"/>
              </a:rPr>
              <a:t></a:t>
            </a:r>
            <a:r>
              <a:rPr lang="pt-BR" altLang="pt-BR"/>
              <a:t> greater n)</a:t>
            </a:r>
          </a:p>
          <a:p>
            <a:pPr lvl="1" eaLnBrk="1" hangingPunct="1"/>
            <a:r>
              <a:rPr lang="pt-BR" altLang="pt-BR"/>
              <a:t>...the time available</a:t>
            </a:r>
            <a:br>
              <a:rPr lang="pt-BR" altLang="pt-BR"/>
            </a:br>
            <a:r>
              <a:rPr lang="pt-BR" altLang="pt-BR"/>
              <a:t>(less time </a:t>
            </a:r>
            <a:r>
              <a:rPr lang="pt-BR" altLang="pt-BR">
                <a:latin typeface="Wingdings" charset="2"/>
              </a:rPr>
              <a:t></a:t>
            </a:r>
            <a:r>
              <a:rPr lang="pt-BR" altLang="pt-BR"/>
              <a:t> smaller n)</a:t>
            </a:r>
          </a:p>
          <a:p>
            <a:pPr lvl="1" eaLnBrk="1" hangingPunct="1"/>
            <a:r>
              <a:rPr lang="pt-BR" altLang="pt-BR"/>
              <a:t>...the sampling cost</a:t>
            </a:r>
            <a:br>
              <a:rPr lang="pt-BR" altLang="pt-BR"/>
            </a:br>
            <a:r>
              <a:rPr lang="pt-BR" altLang="pt-BR"/>
              <a:t>(higher cost </a:t>
            </a:r>
            <a:r>
              <a:rPr lang="pt-BR" altLang="pt-BR">
                <a:latin typeface="Wingdings" charset="2"/>
              </a:rPr>
              <a:t></a:t>
            </a:r>
            <a:r>
              <a:rPr lang="pt-BR" altLang="pt-BR"/>
              <a:t> smaller n)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pt-BR" b="1"/>
              <a:t>How do we sample?</a:t>
            </a:r>
            <a:endParaRPr lang="pt-BR" altLang="pt-BR" b="1"/>
          </a:p>
        </p:txBody>
      </p:sp>
    </p:spTree>
    <p:extLst>
      <p:ext uri="{BB962C8B-B14F-4D97-AF65-F5344CB8AC3E}">
        <p14:creationId xmlns:p14="http://schemas.microsoft.com/office/powerpoint/2010/main" val="343170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pt-BR" altLang="pt-BR" b="1" dirty="0"/>
              <a:t>Sample randomness</a:t>
            </a:r>
            <a:endParaRPr lang="pt-BR" altLang="pt-BR" dirty="0"/>
          </a:p>
          <a:p>
            <a:pPr lvl="1" algn="just" eaLnBrk="1" hangingPunct="1">
              <a:lnSpc>
                <a:spcPct val="120000"/>
              </a:lnSpc>
            </a:pPr>
            <a:r>
              <a:rPr lang="pt-BR" altLang="pt-BR" dirty="0"/>
              <a:t>The key is to guarantee that every individual from the population has a chance of participating of the sample</a:t>
            </a:r>
          </a:p>
          <a:p>
            <a:pPr algn="just" eaLnBrk="1" hangingPunct="1">
              <a:lnSpc>
                <a:spcPct val="120000"/>
              </a:lnSpc>
            </a:pPr>
            <a:r>
              <a:rPr lang="pt-BR" altLang="pt-BR" b="1" dirty="0"/>
              <a:t>Non-biased </a:t>
            </a:r>
            <a:r>
              <a:rPr lang="pt-BR" altLang="pt-BR" dirty="0"/>
              <a:t>sampling</a:t>
            </a:r>
          </a:p>
          <a:p>
            <a:pPr eaLnBrk="1" hangingPunct="1">
              <a:lnSpc>
                <a:spcPct val="120000"/>
              </a:lnSpc>
            </a:pPr>
            <a:r>
              <a:rPr lang="pt-BR" altLang="pt-BR" dirty="0"/>
              <a:t>The </a:t>
            </a:r>
            <a:r>
              <a:rPr lang="pt-BR" altLang="pt-BR" b="1" dirty="0"/>
              <a:t>only </a:t>
            </a:r>
            <a:r>
              <a:rPr lang="pt-BR" altLang="pt-BR" dirty="0"/>
              <a:t>way to generalize the results from the sample to the entire population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FC4C3E-9C70-B046-A1DA-F651818B264C}"/>
              </a:ext>
            </a:extLst>
          </p:cNvPr>
          <p:cNvSpPr txBox="1">
            <a:spLocks noChangeArrowheads="1"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pt-BR" sz="3599" b="1" dirty="0" err="1"/>
              <a:t>Sample representativity</a:t>
            </a:r>
            <a:endParaRPr lang="pt-BR" altLang="pt-BR" sz="3599" b="1" dirty="0"/>
          </a:p>
        </p:txBody>
      </p:sp>
    </p:spTree>
    <p:extLst>
      <p:ext uri="{BB962C8B-B14F-4D97-AF65-F5344CB8AC3E}">
        <p14:creationId xmlns:p14="http://schemas.microsoft.com/office/powerpoint/2010/main" val="338236964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11227</TotalTime>
  <Words>1303</Words>
  <Application>Microsoft Macintosh PowerPoint</Application>
  <PresentationFormat>Custom</PresentationFormat>
  <Paragraphs>197</Paragraphs>
  <Slides>34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Cambria Math</vt:lpstr>
      <vt:lpstr>Comic Sans MS</vt:lpstr>
      <vt:lpstr>inherit</vt:lpstr>
      <vt:lpstr>Raleway</vt:lpstr>
      <vt:lpstr>Times New Roman</vt:lpstr>
      <vt:lpstr>Wingdings</vt:lpstr>
      <vt:lpstr>Office Theme</vt:lpstr>
      <vt:lpstr>Clip</vt:lpstr>
      <vt:lpstr>Chart</vt:lpstr>
      <vt:lpstr>Gráfico</vt:lpstr>
      <vt:lpstr>DATA SCIENCE</vt:lpstr>
      <vt:lpstr>(BASIC) STATISTICS</vt:lpstr>
      <vt:lpstr>Types of variables</vt:lpstr>
      <vt:lpstr>Types of Variables</vt:lpstr>
      <vt:lpstr>Population versus sample</vt:lpstr>
      <vt:lpstr>Population versus sample</vt:lpstr>
      <vt:lpstr>Sampling</vt:lpstr>
      <vt:lpstr>How do we sample?</vt:lpstr>
      <vt:lpstr>PowerPoint Presentation</vt:lpstr>
      <vt:lpstr>Sampling methods</vt:lpstr>
      <vt:lpstr>Simple random sampling</vt:lpstr>
      <vt:lpstr>Systematic sampling</vt:lpstr>
      <vt:lpstr>Stratified sampling</vt:lpstr>
      <vt:lpstr>Reminder</vt:lpstr>
      <vt:lpstr>Descriptive statistics</vt:lpstr>
      <vt:lpstr>Mean</vt:lpstr>
      <vt:lpstr>Mode</vt:lpstr>
      <vt:lpstr>Median</vt:lpstr>
      <vt:lpstr>Median</vt:lpstr>
      <vt:lpstr>Quartiles and Percentiles</vt:lpstr>
      <vt:lpstr>Variance</vt:lpstr>
      <vt:lpstr>Standard deviation</vt:lpstr>
      <vt:lpstr>ANALYZING DISTRIBUTIONS</vt:lpstr>
      <vt:lpstr>Assymetry</vt:lpstr>
      <vt:lpstr>Kurtosis</vt:lpstr>
      <vt:lpstr>PowerPoint Presentation</vt:lpstr>
      <vt:lpstr>Why is this important?</vt:lpstr>
      <vt:lpstr>ACTIVITY</vt:lpstr>
      <vt:lpstr>Salaries dataset</vt:lpstr>
      <vt:lpstr>LET’s PLAY A GAME</vt:lpstr>
      <vt:lpstr>Your turn!</vt:lpstr>
      <vt:lpstr>Anscombe Quartet</vt:lpstr>
      <vt:lpstr>Same stats, different graphs</vt:lpstr>
      <vt:lpstr>Take the remainder of the time to work on your project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analyzing</dc:title>
  <dc:creator>Julian</dc:creator>
  <cp:lastModifiedBy>Jean Paul Barddal</cp:lastModifiedBy>
  <cp:revision>299</cp:revision>
  <dcterms:created xsi:type="dcterms:W3CDTF">2013-09-12T13:05:01Z</dcterms:created>
  <dcterms:modified xsi:type="dcterms:W3CDTF">2020-08-11T00:41:20Z</dcterms:modified>
</cp:coreProperties>
</file>